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470" r:id="rId4"/>
    <p:sldId id="353" r:id="rId5"/>
    <p:sldId id="365" r:id="rId6"/>
    <p:sldId id="372" r:id="rId7"/>
    <p:sldId id="370" r:id="rId8"/>
    <p:sldId id="373" r:id="rId9"/>
    <p:sldId id="483" r:id="rId10"/>
    <p:sldId id="375" r:id="rId11"/>
    <p:sldId id="377" r:id="rId12"/>
    <p:sldId id="378" r:id="rId13"/>
    <p:sldId id="376" r:id="rId14"/>
    <p:sldId id="379" r:id="rId15"/>
    <p:sldId id="380" r:id="rId16"/>
    <p:sldId id="381" r:id="rId17"/>
    <p:sldId id="498" r:id="rId18"/>
    <p:sldId id="383" r:id="rId19"/>
    <p:sldId id="500" r:id="rId20"/>
    <p:sldId id="387" r:id="rId21"/>
    <p:sldId id="388" r:id="rId22"/>
    <p:sldId id="389" r:id="rId23"/>
    <p:sldId id="391" r:id="rId24"/>
    <p:sldId id="392" r:id="rId25"/>
    <p:sldId id="393" r:id="rId26"/>
    <p:sldId id="394" r:id="rId27"/>
    <p:sldId id="268" r:id="rId28"/>
    <p:sldId id="270" r:id="rId29"/>
    <p:sldId id="269" r:id="rId30"/>
    <p:sldId id="3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4660"/>
  </p:normalViewPr>
  <p:slideViewPr>
    <p:cSldViewPr snapToGrid="0">
      <p:cViewPr varScale="1">
        <p:scale>
          <a:sx n="78" d="100"/>
          <a:sy n="78" d="100"/>
        </p:scale>
        <p:origin x="389"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1" y="0"/>
            <a:ext cx="12192000" cy="4572000"/>
          </a:xfrm>
          <a:prstGeom prst="rect">
            <a:avLst/>
          </a:prstGeom>
        </p:spPr>
      </p:pic>
      <p:sp>
        <p:nvSpPr>
          <p:cNvPr id="4" name="Date Placeholder 3"/>
          <p:cNvSpPr>
            <a:spLocks noGrp="1"/>
          </p:cNvSpPr>
          <p:nvPr>
            <p:ph type="dt" sz="half" idx="10"/>
          </p:nvPr>
        </p:nvSpPr>
        <p:spPr/>
        <p:txBody>
          <a:bodyPr/>
          <a:lstStyle/>
          <a:p>
            <a:fld id="{4CA92122-EF3F-4F49-A1F3-B0F87D4FBC7F}"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
        <p:nvSpPr>
          <p:cNvPr id="3" name="Subtitle 2"/>
          <p:cNvSpPr>
            <a:spLocks noGrp="1"/>
          </p:cNvSpPr>
          <p:nvPr>
            <p:ph type="subTitle" idx="1"/>
          </p:nvPr>
        </p:nvSpPr>
        <p:spPr>
          <a:xfrm>
            <a:off x="1625600" y="3886200"/>
            <a:ext cx="8534401"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1" y="2007890"/>
            <a:ext cx="10363200" cy="1470025"/>
          </a:xfrm>
        </p:spPr>
        <p:txBody>
          <a:bodyPr/>
          <a:lstStyle>
            <a:lvl1pPr algn="ctr">
              <a:defRPr sz="3200"/>
            </a:lvl1pPr>
          </a:lstStyle>
          <a:p>
            <a:r>
              <a:rPr lang="en-US"/>
              <a:t>Click to edit Master title style</a:t>
            </a:r>
            <a:endParaRPr lang="en-US" dirty="0"/>
          </a:p>
        </p:txBody>
      </p:sp>
    </p:spTree>
    <p:extLst>
      <p:ext uri="{BB962C8B-B14F-4D97-AF65-F5344CB8AC3E}">
        <p14:creationId xmlns:p14="http://schemas.microsoft.com/office/powerpoint/2010/main" val="45434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EEAB7-F6BD-D649-8771-AD5CEF76DD8C}"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37002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FCF26-7121-2B49-ABEE-D0AA9D7DECFC}"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251322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1"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69D20EC-739B-504A-A725-6E87C94952C0}"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
        <p:nvSpPr>
          <p:cNvPr id="8" name="Content Placeholder 7"/>
          <p:cNvSpPr>
            <a:spLocks noGrp="1"/>
          </p:cNvSpPr>
          <p:nvPr>
            <p:ph sz="quarter" idx="13"/>
          </p:nvPr>
        </p:nvSpPr>
        <p:spPr>
          <a:xfrm>
            <a:off x="812801"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944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7"/>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40"/>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6A294-7715-5243-8AB7-6A00D307C028}" type="datetime1">
              <a:rPr lang="en-IN" smtClean="0"/>
              <a:pPr/>
              <a:t>18-04-2023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303666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1"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1"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E206908-3EF2-8A42-BA92-5D71A1BD1940}" type="datetime1">
              <a:rPr lang="en-IN" smtClean="0"/>
              <a:pPr/>
              <a:t>18-04-2023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72000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1"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1"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1"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655F3BB-A741-8E42-AC96-1291F82DE2D8}" type="datetime1">
              <a:rPr lang="en-IN" smtClean="0"/>
              <a:pPr/>
              <a:t>18-04-2023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405150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274638"/>
            <a:ext cx="105664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ACDBF-1745-6445-A968-3434D859F77B}" type="datetime1">
              <a:rPr lang="en-IN" smtClean="0"/>
              <a:pPr/>
              <a:t>18-04-2023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13476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357B9-5589-7746-B484-1F69196E6607}" type="datetime1">
              <a:rPr lang="en-IN" smtClean="0"/>
              <a:pPr/>
              <a:t>18-04-2023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315847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3"/>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0E14D-3777-4041-915A-7042DDB9E220}" type="datetime1">
              <a:rPr lang="en-IN" smtClean="0"/>
              <a:pPr/>
              <a:t>18-04-2023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306173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1" y="0"/>
            <a:ext cx="12192000" cy="6858000"/>
          </a:xfrm>
          <a:prstGeom prst="rect">
            <a:avLst/>
          </a:prstGeom>
        </p:spPr>
      </p:pic>
      <p:sp>
        <p:nvSpPr>
          <p:cNvPr id="2" name="Title 1"/>
          <p:cNvSpPr>
            <a:spLocks noGrp="1"/>
          </p:cNvSpPr>
          <p:nvPr>
            <p:ph type="title"/>
          </p:nvPr>
        </p:nvSpPr>
        <p:spPr>
          <a:xfrm>
            <a:off x="812801"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2801" y="2547892"/>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9518D5-5CFB-774A-A31B-CBC00244143F}" type="datetime1">
              <a:rPr lang="en-IN" smtClean="0"/>
              <a:pPr/>
              <a:t>18-04-2023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C6455-5217-634E-8837-DE300FEFBBA5}" type="slidenum">
              <a:rPr lang="en-US" smtClean="0"/>
              <a:pPr/>
              <a:t>‹#›</a:t>
            </a:fld>
            <a:endParaRPr lang="en-US"/>
          </a:p>
        </p:txBody>
      </p:sp>
    </p:spTree>
    <p:extLst>
      <p:ext uri="{BB962C8B-B14F-4D97-AF65-F5344CB8AC3E}">
        <p14:creationId xmlns:p14="http://schemas.microsoft.com/office/powerpoint/2010/main" val="282076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1" y="0"/>
            <a:ext cx="12192000" cy="6858000"/>
          </a:xfrm>
          <a:prstGeom prst="rect">
            <a:avLst/>
          </a:prstGeom>
        </p:spPr>
      </p:pic>
      <p:sp>
        <p:nvSpPr>
          <p:cNvPr id="2" name="Title Placeholder 1"/>
          <p:cNvSpPr>
            <a:spLocks noGrp="1"/>
          </p:cNvSpPr>
          <p:nvPr>
            <p:ph type="title"/>
          </p:nvPr>
        </p:nvSpPr>
        <p:spPr>
          <a:xfrm>
            <a:off x="812801"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1" y="1600202"/>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0" y="6356352"/>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B155831-1BF0-468E-B325-1BE174C1E82D}" type="datetimeFigureOut">
              <a:rPr lang="en-IN" smtClean="0"/>
              <a:pPr/>
              <a:t>18-04-2023</a:t>
            </a:fld>
            <a:endParaRPr lang="en-IN"/>
          </a:p>
        </p:txBody>
      </p:sp>
      <p:sp>
        <p:nvSpPr>
          <p:cNvPr id="5" name="Footer Placeholder 4"/>
          <p:cNvSpPr>
            <a:spLocks noGrp="1"/>
          </p:cNvSpPr>
          <p:nvPr>
            <p:ph type="ftr" sz="quarter" idx="3"/>
          </p:nvPr>
        </p:nvSpPr>
        <p:spPr>
          <a:xfrm>
            <a:off x="812800" y="6356352"/>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IN"/>
          </a:p>
        </p:txBody>
      </p:sp>
      <p:sp>
        <p:nvSpPr>
          <p:cNvPr id="6" name="Slide Number Placeholder 5"/>
          <p:cNvSpPr>
            <a:spLocks noGrp="1"/>
          </p:cNvSpPr>
          <p:nvPr>
            <p:ph type="sldNum" sz="quarter" idx="4"/>
          </p:nvPr>
        </p:nvSpPr>
        <p:spPr>
          <a:xfrm>
            <a:off x="10058401" y="6356352"/>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E8C72535-9F24-411D-89ED-5DF1FCF7A422}" type="slidenum">
              <a:rPr lang="en-IN" smtClean="0"/>
              <a:pPr/>
              <a:t>‹#›</a:t>
            </a:fld>
            <a:endParaRPr lang="en-IN"/>
          </a:p>
        </p:txBody>
      </p:sp>
    </p:spTree>
    <p:extLst>
      <p:ext uri="{BB962C8B-B14F-4D97-AF65-F5344CB8AC3E}">
        <p14:creationId xmlns:p14="http://schemas.microsoft.com/office/powerpoint/2010/main" val="3430778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Book Antiqua" panose="02040602050305030304" pitchFamily="18" charset="0"/>
                <a:ea typeface="+mn-ea"/>
                <a:cs typeface="+mn-cs"/>
              </a:rPr>
              <a:t>RUNGTA COLLEGE OF DENTAL SCIENCES &amp; RESEARCH </a:t>
            </a:r>
          </a:p>
        </p:txBody>
      </p:sp>
      <p:sp>
        <p:nvSpPr>
          <p:cNvPr id="4" name="TextBox 3"/>
          <p:cNvSpPr txBox="1"/>
          <p:nvPr/>
        </p:nvSpPr>
        <p:spPr>
          <a:xfrm>
            <a:off x="145141" y="2467428"/>
            <a:ext cx="89801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Book Antiqua" panose="02040602050305030304" pitchFamily="18" charset="0"/>
                <a:ea typeface="+mn-ea"/>
                <a:cs typeface="+mn-cs"/>
              </a:rPr>
              <a:t>TITLE OF THE TOPIC- </a:t>
            </a:r>
            <a:r>
              <a:rPr lang="en-US" sz="2800" dirty="0">
                <a:solidFill>
                  <a:srgbClr val="FF0000"/>
                </a:solidFill>
                <a:latin typeface="Book Antiqua" panose="02040602050305030304" pitchFamily="18" charset="0"/>
              </a:rPr>
              <a:t>ENDODONTIC SURGERY</a:t>
            </a:r>
            <a:r>
              <a:rPr kumimoji="0" lang="en-US" sz="2800" b="0" i="0" u="none" strike="noStrike" kern="1200" cap="none" spc="0" normalizeH="0" baseline="0" noProof="0" dirty="0">
                <a:ln>
                  <a:noFill/>
                </a:ln>
                <a:solidFill>
                  <a:srgbClr val="FF0000"/>
                </a:solidFill>
                <a:effectLst/>
                <a:uLnTx/>
                <a:uFillTx/>
                <a:latin typeface="Book Antiqua" panose="02040602050305030304" pitchFamily="18" charset="0"/>
                <a:ea typeface="+mn-ea"/>
                <a:cs typeface="+mn-cs"/>
              </a:rPr>
              <a:t> </a:t>
            </a:r>
          </a:p>
        </p:txBody>
      </p:sp>
      <p:sp>
        <p:nvSpPr>
          <p:cNvPr id="6" name="TextBox 5"/>
          <p:cNvSpPr txBox="1"/>
          <p:nvPr/>
        </p:nvSpPr>
        <p:spPr>
          <a:xfrm>
            <a:off x="268514" y="5229808"/>
            <a:ext cx="113937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Book Antiqua" panose="02040602050305030304" pitchFamily="18" charset="0"/>
                <a:ea typeface="+mn-ea"/>
                <a:cs typeface="+mn-cs"/>
              </a:rPr>
              <a:t>DEPARTMENT OF –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srgbClr val="FF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9A4D03-0BEC-4E01-A067-FB2320AE06A8}"/>
              </a:ext>
            </a:extLst>
          </p:cNvPr>
          <p:cNvPicPr>
            <a:picLocks noChangeAspect="1"/>
          </p:cNvPicPr>
          <p:nvPr/>
        </p:nvPicPr>
        <p:blipFill rotWithShape="1">
          <a:blip r:embed="rId2"/>
          <a:srcRect l="34969" t="31324" r="34656" b="31157"/>
          <a:stretch/>
        </p:blipFill>
        <p:spPr>
          <a:xfrm>
            <a:off x="6167438" y="642918"/>
            <a:ext cx="3499830" cy="2571750"/>
          </a:xfrm>
          <a:prstGeom prst="rect">
            <a:avLst/>
          </a:prstGeom>
        </p:spPr>
      </p:pic>
      <p:pic>
        <p:nvPicPr>
          <p:cNvPr id="6" name="Picture 5">
            <a:extLst>
              <a:ext uri="{FF2B5EF4-FFF2-40B4-BE49-F238E27FC236}">
                <a16:creationId xmlns:a16="http://schemas.microsoft.com/office/drawing/2014/main" id="{CC229FFF-4E8E-4CBE-A608-245B3E6024CA}"/>
              </a:ext>
            </a:extLst>
          </p:cNvPr>
          <p:cNvPicPr>
            <a:picLocks noChangeAspect="1"/>
          </p:cNvPicPr>
          <p:nvPr/>
        </p:nvPicPr>
        <p:blipFill rotWithShape="1">
          <a:blip r:embed="rId2"/>
          <a:srcRect l="26812" t="69009" r="24250" b="22987"/>
          <a:stretch/>
        </p:blipFill>
        <p:spPr>
          <a:xfrm>
            <a:off x="5667373" y="3214686"/>
            <a:ext cx="5638615" cy="548640"/>
          </a:xfrm>
          <a:prstGeom prst="rect">
            <a:avLst/>
          </a:prstGeom>
        </p:spPr>
      </p:pic>
      <p:pic>
        <p:nvPicPr>
          <p:cNvPr id="7" name="Picture 6">
            <a:extLst>
              <a:ext uri="{FF2B5EF4-FFF2-40B4-BE49-F238E27FC236}">
                <a16:creationId xmlns:a16="http://schemas.microsoft.com/office/drawing/2014/main" id="{44708B05-B3A0-4A7F-9B28-81576C547A55}"/>
              </a:ext>
            </a:extLst>
          </p:cNvPr>
          <p:cNvPicPr>
            <a:picLocks noChangeAspect="1"/>
          </p:cNvPicPr>
          <p:nvPr/>
        </p:nvPicPr>
        <p:blipFill rotWithShape="1">
          <a:blip r:embed="rId3"/>
          <a:srcRect l="34875" t="39495" r="34000" b="22987"/>
          <a:stretch/>
        </p:blipFill>
        <p:spPr>
          <a:xfrm>
            <a:off x="4810117" y="3929066"/>
            <a:ext cx="3547131" cy="2543700"/>
          </a:xfrm>
          <a:prstGeom prst="rect">
            <a:avLst/>
          </a:prstGeom>
        </p:spPr>
      </p:pic>
      <p:pic>
        <p:nvPicPr>
          <p:cNvPr id="8" name="Picture 7">
            <a:extLst>
              <a:ext uri="{FF2B5EF4-FFF2-40B4-BE49-F238E27FC236}">
                <a16:creationId xmlns:a16="http://schemas.microsoft.com/office/drawing/2014/main" id="{F1374547-C0F4-4294-BA7B-4082E83DFC7C}"/>
              </a:ext>
            </a:extLst>
          </p:cNvPr>
          <p:cNvPicPr>
            <a:picLocks noChangeAspect="1"/>
          </p:cNvPicPr>
          <p:nvPr/>
        </p:nvPicPr>
        <p:blipFill rotWithShape="1">
          <a:blip r:embed="rId3"/>
          <a:srcRect l="27094" t="77013" r="25188" b="19152"/>
          <a:stretch/>
        </p:blipFill>
        <p:spPr>
          <a:xfrm>
            <a:off x="4524365" y="6400800"/>
            <a:ext cx="4367663" cy="457200"/>
          </a:xfrm>
          <a:prstGeom prst="rect">
            <a:avLst/>
          </a:prstGeom>
        </p:spPr>
      </p:pic>
      <p:sp>
        <p:nvSpPr>
          <p:cNvPr id="9" name="Content Placeholder 3"/>
          <p:cNvSpPr>
            <a:spLocks noGrp="1"/>
          </p:cNvSpPr>
          <p:nvPr>
            <p:ph sz="quarter" idx="4294967295"/>
          </p:nvPr>
        </p:nvSpPr>
        <p:spPr>
          <a:xfrm>
            <a:off x="1023902" y="214290"/>
            <a:ext cx="4357718" cy="3500438"/>
          </a:xfrm>
          <a:prstGeom prst="rect">
            <a:avLst/>
          </a:prstGeom>
        </p:spPr>
        <p:style>
          <a:lnRef idx="2">
            <a:schemeClr val="accent1"/>
          </a:lnRef>
          <a:fillRef idx="1">
            <a:schemeClr val="lt1"/>
          </a:fillRef>
          <a:effectRef idx="0">
            <a:schemeClr val="accent1"/>
          </a:effectRef>
          <a:fontRef idx="minor">
            <a:schemeClr val="dk1"/>
          </a:fontRef>
        </p:style>
        <p:txBody>
          <a:bodyPr rtlCol="0" anchor="ctr">
            <a:normAutofit lnSpcReduction="10000"/>
          </a:bodyPr>
          <a:lstStyle/>
          <a:p>
            <a:pPr algn="just">
              <a:buNone/>
            </a:pPr>
            <a:r>
              <a:rPr lang="en-US" sz="1800" b="1" dirty="0">
                <a:solidFill>
                  <a:srgbClr val="FF0000"/>
                </a:solidFill>
              </a:rPr>
              <a:t>      The thickness of the posterior </a:t>
            </a:r>
            <a:r>
              <a:rPr lang="en-US" sz="1800" b="1" dirty="0" err="1">
                <a:solidFill>
                  <a:srgbClr val="FF0000"/>
                </a:solidFill>
              </a:rPr>
              <a:t>buccal</a:t>
            </a:r>
            <a:r>
              <a:rPr lang="en-US" sz="1800" b="1" dirty="0">
                <a:solidFill>
                  <a:srgbClr val="FF0000"/>
                </a:solidFill>
              </a:rPr>
              <a:t> cortical plate </a:t>
            </a:r>
            <a:r>
              <a:rPr lang="en-US" sz="1800" dirty="0"/>
              <a:t>is generally 2—.3 mm on average, this thickness may increase </a:t>
            </a:r>
            <a:r>
              <a:rPr lang="en-US" sz="1800" dirty="0" err="1"/>
              <a:t>posteriorly</a:t>
            </a:r>
            <a:r>
              <a:rPr lang="en-US" sz="1800" dirty="0"/>
              <a:t> (oblique ridge) limiting access to the molar roots .</a:t>
            </a:r>
          </a:p>
          <a:p>
            <a:pPr algn="just">
              <a:buNone/>
            </a:pPr>
            <a:r>
              <a:rPr lang="en-US" sz="1800" dirty="0"/>
              <a:t>      While premolar roots and the </a:t>
            </a:r>
            <a:r>
              <a:rPr lang="en-US" sz="1800" dirty="0" err="1"/>
              <a:t>mesial</a:t>
            </a:r>
            <a:r>
              <a:rPr lang="en-US" sz="1800" dirty="0"/>
              <a:t> root of the </a:t>
            </a:r>
            <a:r>
              <a:rPr lang="en-US" sz="1800" dirty="0" err="1"/>
              <a:t>mandibular</a:t>
            </a:r>
            <a:r>
              <a:rPr lang="en-US" sz="1800" dirty="0"/>
              <a:t> first molar are reasonably close to the facial cortical plate, the distal root of the </a:t>
            </a:r>
            <a:r>
              <a:rPr lang="en-US" sz="1800" dirty="0" err="1"/>
              <a:t>mandibular</a:t>
            </a:r>
            <a:r>
              <a:rPr lang="en-US" sz="1800" dirty="0"/>
              <a:t> first molar is centrally located in the bone, and the roots of the second and third molar art significantly closer to the lingua! cortical plate.</a:t>
            </a:r>
          </a:p>
        </p:txBody>
      </p:sp>
      <p:sp>
        <p:nvSpPr>
          <p:cNvPr id="10" name="Content Placeholder 3"/>
          <p:cNvSpPr txBox="1">
            <a:spLocks/>
          </p:cNvSpPr>
          <p:nvPr/>
        </p:nvSpPr>
        <p:spPr>
          <a:xfrm>
            <a:off x="1309654" y="3857628"/>
            <a:ext cx="3000396" cy="228601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just"/>
            <a:r>
              <a:rPr lang="en-US" sz="1600" dirty="0">
                <a:solidFill>
                  <a:srgbClr val="000000"/>
                </a:solidFill>
                <a:latin typeface="Arial Narrow"/>
              </a:rPr>
              <a:t>Final area of consideration in the </a:t>
            </a:r>
            <a:r>
              <a:rPr lang="en-US" sz="1600" dirty="0" err="1">
                <a:solidFill>
                  <a:srgbClr val="000000"/>
                </a:solidFill>
                <a:latin typeface="Arial Narrow"/>
              </a:rPr>
              <a:t>mandibular</a:t>
            </a:r>
            <a:r>
              <a:rPr lang="en-US" sz="1600" dirty="0">
                <a:solidFill>
                  <a:srgbClr val="000000"/>
                </a:solidFill>
                <a:latin typeface="Arial Narrow"/>
              </a:rPr>
              <a:t> posterior region is the </a:t>
            </a:r>
            <a:r>
              <a:rPr lang="en-US" sz="1600" b="1" dirty="0">
                <a:solidFill>
                  <a:srgbClr val="FF0000"/>
                </a:solidFill>
                <a:latin typeface="Arial Narrow"/>
              </a:rPr>
              <a:t>presence of high muscle attachments </a:t>
            </a:r>
            <a:r>
              <a:rPr lang="en-US" sz="1600" dirty="0">
                <a:solidFill>
                  <a:srgbClr val="000000"/>
                </a:solidFill>
                <a:latin typeface="Arial Narrow"/>
              </a:rPr>
              <a:t>in the premolar area .</a:t>
            </a:r>
          </a:p>
          <a:p>
            <a:pPr algn="just"/>
            <a:endParaRPr lang="en-US" sz="1600" dirty="0">
              <a:solidFill>
                <a:srgbClr val="000000"/>
              </a:solidFill>
              <a:latin typeface="Arial Narrow"/>
            </a:endParaRPr>
          </a:p>
          <a:p>
            <a:pPr algn="just"/>
            <a:r>
              <a:rPr lang="en-US" sz="1600" dirty="0">
                <a:solidFill>
                  <a:srgbClr val="000000"/>
                </a:solidFill>
                <a:latin typeface="Arial Narrow"/>
              </a:rPr>
              <a:t>These attachments will directly affect flap design, tissue replacement, suturing, and postoperative healing. </a:t>
            </a:r>
          </a:p>
          <a:p>
            <a:pPr algn="just"/>
            <a:endParaRPr lang="en-US" sz="1600" dirty="0">
              <a:solidFill>
                <a:srgbClr val="000000"/>
              </a:solidFill>
              <a:latin typeface="Arial Narrow"/>
            </a:endParaRPr>
          </a:p>
        </p:txBody>
      </p:sp>
      <p:sp>
        <p:nvSpPr>
          <p:cNvPr id="11" name="Content Placeholder 3"/>
          <p:cNvSpPr txBox="1">
            <a:spLocks/>
          </p:cNvSpPr>
          <p:nvPr/>
        </p:nvSpPr>
        <p:spPr>
          <a:xfrm>
            <a:off x="8596330" y="4071942"/>
            <a:ext cx="3000396" cy="228601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20000"/>
          </a:bodyPr>
          <a:lstStyle/>
          <a:p>
            <a:r>
              <a:rPr lang="en-GB" sz="1600" dirty="0">
                <a:solidFill>
                  <a:srgbClr val="000000"/>
                </a:solidFill>
                <a:latin typeface="Arial Narrow"/>
              </a:rPr>
              <a:t>Surgery on the </a:t>
            </a:r>
            <a:r>
              <a:rPr lang="en-GB" sz="1600" dirty="0" err="1">
                <a:solidFill>
                  <a:srgbClr val="000000"/>
                </a:solidFill>
                <a:latin typeface="Arial Narrow"/>
              </a:rPr>
              <a:t>mandibular</a:t>
            </a:r>
            <a:r>
              <a:rPr lang="en-GB" sz="1600" dirty="0">
                <a:solidFill>
                  <a:srgbClr val="000000"/>
                </a:solidFill>
                <a:latin typeface="Arial Narrow"/>
              </a:rPr>
              <a:t> second</a:t>
            </a:r>
          </a:p>
          <a:p>
            <a:r>
              <a:rPr lang="en-GB" sz="1600" dirty="0">
                <a:solidFill>
                  <a:srgbClr val="000000"/>
                </a:solidFill>
                <a:latin typeface="Arial Narrow"/>
              </a:rPr>
              <a:t>molar may be further complicated by relatively thick overlying </a:t>
            </a:r>
            <a:r>
              <a:rPr lang="en-GB" sz="1600" dirty="0" err="1">
                <a:solidFill>
                  <a:srgbClr val="000000"/>
                </a:solidFill>
                <a:latin typeface="Arial Narrow"/>
              </a:rPr>
              <a:t>buccal</a:t>
            </a:r>
            <a:r>
              <a:rPr lang="en-GB" sz="1600" dirty="0">
                <a:solidFill>
                  <a:srgbClr val="000000"/>
                </a:solidFill>
                <a:latin typeface="Arial Narrow"/>
              </a:rPr>
              <a:t> bone,</a:t>
            </a:r>
          </a:p>
          <a:p>
            <a:r>
              <a:rPr lang="en-GB" sz="1600" dirty="0">
                <a:solidFill>
                  <a:srgbClr val="000000"/>
                </a:solidFill>
                <a:latin typeface="Arial Narrow"/>
              </a:rPr>
              <a:t>lingual inclination of the roots, and a more </a:t>
            </a:r>
            <a:r>
              <a:rPr lang="en-GB" sz="1600" dirty="0" err="1">
                <a:solidFill>
                  <a:srgbClr val="000000"/>
                </a:solidFill>
                <a:latin typeface="Arial Narrow"/>
              </a:rPr>
              <a:t>buccal</a:t>
            </a:r>
            <a:r>
              <a:rPr lang="en-GB" sz="1600" dirty="0">
                <a:solidFill>
                  <a:srgbClr val="000000"/>
                </a:solidFill>
                <a:latin typeface="Arial Narrow"/>
              </a:rPr>
              <a:t> location of the </a:t>
            </a:r>
            <a:r>
              <a:rPr lang="en-GB" sz="1600" dirty="0" err="1">
                <a:solidFill>
                  <a:srgbClr val="000000"/>
                </a:solidFill>
                <a:latin typeface="Arial Narrow"/>
              </a:rPr>
              <a:t>mandibular</a:t>
            </a:r>
            <a:endParaRPr lang="en-GB" sz="1600" dirty="0">
              <a:solidFill>
                <a:srgbClr val="000000"/>
              </a:solidFill>
              <a:latin typeface="Arial Narrow"/>
            </a:endParaRPr>
          </a:p>
          <a:p>
            <a:r>
              <a:rPr lang="en-GB" sz="1600" dirty="0">
                <a:solidFill>
                  <a:srgbClr val="000000"/>
                </a:solidFill>
                <a:latin typeface="Arial Narrow"/>
              </a:rPr>
              <a:t>canal. This is not to say that </a:t>
            </a:r>
            <a:r>
              <a:rPr lang="en-GB" sz="1600" dirty="0" err="1">
                <a:solidFill>
                  <a:srgbClr val="000000"/>
                </a:solidFill>
                <a:latin typeface="Arial Narrow"/>
              </a:rPr>
              <a:t>periradicular</a:t>
            </a:r>
            <a:r>
              <a:rPr lang="en-GB" sz="1600" dirty="0">
                <a:solidFill>
                  <a:srgbClr val="000000"/>
                </a:solidFill>
                <a:latin typeface="Arial Narrow"/>
              </a:rPr>
              <a:t> surgery should not be performed on </a:t>
            </a:r>
            <a:r>
              <a:rPr lang="en-GB" sz="1600" dirty="0" err="1">
                <a:solidFill>
                  <a:srgbClr val="000000"/>
                </a:solidFill>
                <a:latin typeface="Arial Narrow"/>
              </a:rPr>
              <a:t>mandibular</a:t>
            </a:r>
            <a:r>
              <a:rPr lang="en-GB" sz="1600" dirty="0">
                <a:solidFill>
                  <a:srgbClr val="000000"/>
                </a:solidFill>
                <a:latin typeface="Arial Narrow"/>
              </a:rPr>
              <a:t> second molars; rather, it points out that the relative risks and benefits must be carefully considered.</a:t>
            </a:r>
          </a:p>
        </p:txBody>
      </p:sp>
    </p:spTree>
    <p:extLst>
      <p:ext uri="{BB962C8B-B14F-4D97-AF65-F5344CB8AC3E}">
        <p14:creationId xmlns:p14="http://schemas.microsoft.com/office/powerpoint/2010/main" val="83805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F91D28-8C0C-4AF3-9DAE-647FAB4FF3FF}"/>
              </a:ext>
            </a:extLst>
          </p:cNvPr>
          <p:cNvSpPr/>
          <p:nvPr/>
        </p:nvSpPr>
        <p:spPr>
          <a:xfrm>
            <a:off x="637417" y="294711"/>
            <a:ext cx="10711172" cy="3170099"/>
          </a:xfrm>
          <a:prstGeom prst="rect">
            <a:avLst/>
          </a:prstGeom>
        </p:spPr>
        <p:txBody>
          <a:bodyPr wrap="square">
            <a:spAutoFit/>
          </a:bodyPr>
          <a:lstStyle/>
          <a:p>
            <a:r>
              <a:rPr lang="en-US" sz="2800" b="1" dirty="0">
                <a:solidFill>
                  <a:srgbClr val="FFFF00"/>
                </a:solidFill>
                <a:latin typeface="Arial Narrow"/>
              </a:rPr>
              <a:t>Mental Foramen</a:t>
            </a:r>
          </a:p>
          <a:p>
            <a:r>
              <a:rPr lang="en-US" sz="2800" b="1" dirty="0">
                <a:solidFill>
                  <a:srgbClr val="FFFFFF"/>
                </a:solidFill>
                <a:latin typeface="MyriadPro-Bold"/>
              </a:rPr>
              <a:t>Location</a:t>
            </a:r>
          </a:p>
          <a:p>
            <a:r>
              <a:rPr lang="en-US" dirty="0">
                <a:solidFill>
                  <a:srgbClr val="FFFFFF"/>
                </a:solidFill>
                <a:latin typeface="WarnockPro-Regular"/>
              </a:rPr>
              <a:t>Many studies have investigated the position of the mental foramen (MF) by examining collections of  dried skull cadavers, clinical radiographs, and more recently CBCT.</a:t>
            </a:r>
          </a:p>
          <a:p>
            <a:endParaRPr lang="en-US" dirty="0">
              <a:solidFill>
                <a:srgbClr val="FFFFFF"/>
              </a:solidFill>
              <a:latin typeface="WarnockPro-Regular"/>
            </a:endParaRPr>
          </a:p>
          <a:p>
            <a:r>
              <a:rPr lang="en-US" dirty="0">
                <a:solidFill>
                  <a:srgbClr val="FFFFFF"/>
                </a:solidFill>
                <a:latin typeface="WarnockPro-Regular"/>
              </a:rPr>
              <a:t> These studies revealed that the mental foramen is most frequently located by the apex of the  second mandibular premolar or less frequently near  the apices of the first premolar and the first molar</a:t>
            </a:r>
          </a:p>
          <a:p>
            <a:endParaRPr lang="en-US" dirty="0">
              <a:solidFill>
                <a:srgbClr val="FFFFFF"/>
              </a:solidFill>
              <a:latin typeface="WarnockPro-Regular"/>
            </a:endParaRPr>
          </a:p>
          <a:p>
            <a:r>
              <a:rPr lang="en-US" dirty="0">
                <a:solidFill>
                  <a:srgbClr val="FFFFFF"/>
                </a:solidFill>
                <a:latin typeface="WarnockPro-Regular"/>
              </a:rPr>
              <a:t>On average, the MF is 5.0 mm from the closest root (the range is 0.3–9.8 mm); however, the MF may even be located at the same level or even coronal to the apices of adjacent roots in a rare situation</a:t>
            </a:r>
            <a:endParaRPr lang="en-US" dirty="0">
              <a:solidFill>
                <a:srgbClr val="FFFFFF"/>
              </a:solidFill>
              <a:latin typeface="Arial Narrow"/>
            </a:endParaRPr>
          </a:p>
        </p:txBody>
      </p:sp>
      <p:pic>
        <p:nvPicPr>
          <p:cNvPr id="5" name="Picture 4">
            <a:extLst>
              <a:ext uri="{FF2B5EF4-FFF2-40B4-BE49-F238E27FC236}">
                <a16:creationId xmlns:a16="http://schemas.microsoft.com/office/drawing/2014/main" id="{F96255ED-1118-4493-BEF5-ECC6E0B1B6E4}"/>
              </a:ext>
            </a:extLst>
          </p:cNvPr>
          <p:cNvPicPr>
            <a:picLocks noChangeAspect="1"/>
          </p:cNvPicPr>
          <p:nvPr/>
        </p:nvPicPr>
        <p:blipFill rotWithShape="1">
          <a:blip r:embed="rId2"/>
          <a:srcRect l="21844" t="33492" r="51813" b="20783"/>
          <a:stretch/>
        </p:blipFill>
        <p:spPr>
          <a:xfrm>
            <a:off x="7875369" y="3762642"/>
            <a:ext cx="2397720" cy="2758607"/>
          </a:xfrm>
          <a:prstGeom prst="rect">
            <a:avLst/>
          </a:prstGeom>
        </p:spPr>
      </p:pic>
      <p:pic>
        <p:nvPicPr>
          <p:cNvPr id="7" name="Picture 6">
            <a:extLst>
              <a:ext uri="{FF2B5EF4-FFF2-40B4-BE49-F238E27FC236}">
                <a16:creationId xmlns:a16="http://schemas.microsoft.com/office/drawing/2014/main" id="{BA7A5748-D6A5-4699-AF90-C0CECFB90EA9}"/>
              </a:ext>
            </a:extLst>
          </p:cNvPr>
          <p:cNvPicPr>
            <a:picLocks noChangeAspect="1"/>
          </p:cNvPicPr>
          <p:nvPr/>
        </p:nvPicPr>
        <p:blipFill rotWithShape="1">
          <a:blip r:embed="rId3"/>
          <a:srcRect l="28031" t="19151" r="50000" b="45665"/>
          <a:stretch/>
        </p:blipFill>
        <p:spPr>
          <a:xfrm>
            <a:off x="1256730" y="3683322"/>
            <a:ext cx="3262187" cy="2644795"/>
          </a:xfrm>
          <a:prstGeom prst="rect">
            <a:avLst/>
          </a:prstGeom>
        </p:spPr>
      </p:pic>
      <p:sp>
        <p:nvSpPr>
          <p:cNvPr id="2" name="Rectangle 1"/>
          <p:cNvSpPr/>
          <p:nvPr/>
        </p:nvSpPr>
        <p:spPr>
          <a:xfrm>
            <a:off x="1212942" y="6314183"/>
            <a:ext cx="10457943" cy="307777"/>
          </a:xfrm>
          <a:prstGeom prst="rect">
            <a:avLst/>
          </a:prstGeom>
        </p:spPr>
        <p:txBody>
          <a:bodyPr wrap="square">
            <a:spAutoFit/>
          </a:bodyPr>
          <a:lstStyle/>
          <a:p>
            <a:r>
              <a:rPr lang="en-US" sz="1400" dirty="0">
                <a:solidFill>
                  <a:srgbClr val="FF0000"/>
                </a:solidFill>
                <a:latin typeface="Arial Narrow"/>
              </a:rPr>
              <a:t>            </a:t>
            </a:r>
            <a:r>
              <a:rPr lang="en-US" sz="1400" dirty="0" err="1">
                <a:solidFill>
                  <a:srgbClr val="FF0000"/>
                </a:solidFill>
                <a:latin typeface="Arial Narrow"/>
              </a:rPr>
              <a:t>Periapical</a:t>
            </a:r>
            <a:r>
              <a:rPr lang="en-US" sz="1400" dirty="0">
                <a:solidFill>
                  <a:srgbClr val="FF0000"/>
                </a:solidFill>
                <a:latin typeface="Arial Narrow"/>
              </a:rPr>
              <a:t> Surgery of Mandibular Posterior Teeth: Anatomical and Surgical Considerations Louis Lin</a:t>
            </a:r>
            <a:r>
              <a:rPr lang="en-US" sz="1400" dirty="0">
                <a:solidFill>
                  <a:srgbClr val="FFFFFF"/>
                </a:solidFill>
                <a:latin typeface="Arial Narrow"/>
              </a:rPr>
              <a:t>, </a:t>
            </a:r>
          </a:p>
        </p:txBody>
      </p:sp>
    </p:spTree>
    <p:extLst>
      <p:ext uri="{BB962C8B-B14F-4D97-AF65-F5344CB8AC3E}">
        <p14:creationId xmlns:p14="http://schemas.microsoft.com/office/powerpoint/2010/main" val="350729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043309" y="377169"/>
            <a:ext cx="9927815" cy="5290308"/>
          </a:xfrm>
          <a:prstGeom prst="rect">
            <a:avLst/>
          </a:prstGeom>
        </p:spPr>
        <p:txBody>
          <a:bodyPr>
            <a:noAutofit/>
          </a:bodyPr>
          <a:lstStyle/>
          <a:p>
            <a:pPr algn="just"/>
            <a:r>
              <a:rPr lang="en-IN" sz="2800" dirty="0"/>
              <a:t>Vertical location of the mental foramen may vary even more than horizontal location. </a:t>
            </a:r>
            <a:r>
              <a:rPr lang="en-GB" sz="2800" dirty="0" err="1"/>
              <a:t>Moiseiwitsch</a:t>
            </a:r>
            <a:r>
              <a:rPr lang="en-IN" sz="2800" dirty="0"/>
              <a:t> found that the average location was </a:t>
            </a:r>
            <a:r>
              <a:rPr lang="en-IN" sz="2800" dirty="0">
                <a:solidFill>
                  <a:srgbClr val="00B0F0"/>
                </a:solidFill>
              </a:rPr>
              <a:t>16 mm inferior to the </a:t>
            </a:r>
            <a:r>
              <a:rPr lang="en-IN" sz="2800" dirty="0" err="1">
                <a:solidFill>
                  <a:srgbClr val="00B0F0"/>
                </a:solidFill>
              </a:rPr>
              <a:t>cementoenamel</a:t>
            </a:r>
            <a:r>
              <a:rPr lang="en-IN" sz="2800" dirty="0">
                <a:solidFill>
                  <a:srgbClr val="00B0F0"/>
                </a:solidFill>
              </a:rPr>
              <a:t> junction </a:t>
            </a:r>
            <a:r>
              <a:rPr lang="en-IN" sz="2800" dirty="0"/>
              <a:t>(CEJ) of the second premolar, although the range was </a:t>
            </a:r>
            <a:r>
              <a:rPr lang="en-IN" sz="2800" dirty="0">
                <a:solidFill>
                  <a:srgbClr val="00B0F0"/>
                </a:solidFill>
              </a:rPr>
              <a:t>8 to 21 mm</a:t>
            </a:r>
            <a:r>
              <a:rPr lang="en-IN" sz="2800" dirty="0"/>
              <a:t>, which would place approximately </a:t>
            </a:r>
            <a:r>
              <a:rPr lang="en-IN" sz="2800" dirty="0">
                <a:solidFill>
                  <a:srgbClr val="00B0F0"/>
                </a:solidFill>
              </a:rPr>
              <a:t>20% of the foramina at or coronal to the root apex.</a:t>
            </a:r>
          </a:p>
          <a:p>
            <a:pPr algn="just"/>
            <a:r>
              <a:rPr lang="en-IN" sz="2800" dirty="0"/>
              <a:t>Fortunately, the mental foramen usually is easily visualized with standard </a:t>
            </a:r>
            <a:r>
              <a:rPr lang="en-IN" sz="2800" dirty="0" err="1"/>
              <a:t>periapical</a:t>
            </a:r>
            <a:r>
              <a:rPr lang="en-IN" sz="2800" dirty="0"/>
              <a:t> and panoramic radiographs.</a:t>
            </a:r>
          </a:p>
          <a:p>
            <a:pPr algn="just"/>
            <a:r>
              <a:rPr lang="en-IN" sz="2800" dirty="0">
                <a:solidFill>
                  <a:srgbClr val="0070C0"/>
                </a:solidFill>
              </a:rPr>
              <a:t> </a:t>
            </a:r>
            <a:r>
              <a:rPr lang="en-IN" sz="2800" dirty="0"/>
              <a:t>A vertically positioned </a:t>
            </a:r>
            <a:r>
              <a:rPr lang="en-IN" sz="2800" dirty="0" err="1"/>
              <a:t>periapical</a:t>
            </a:r>
            <a:r>
              <a:rPr lang="en-IN" sz="2800" dirty="0"/>
              <a:t> radiograph often may be more useful than a horizontally positioned one, especially in individuals with longer roots. Also, the mental foramen usually can be palpated</a:t>
            </a:r>
            <a:r>
              <a:rPr lang="en-IN" sz="2800" dirty="0">
                <a:solidFill>
                  <a:srgbClr val="0070C0"/>
                </a:solidFill>
              </a:rPr>
              <a:t>.</a:t>
            </a:r>
          </a:p>
        </p:txBody>
      </p:sp>
    </p:spTree>
    <p:extLst>
      <p:ext uri="{BB962C8B-B14F-4D97-AF65-F5344CB8AC3E}">
        <p14:creationId xmlns:p14="http://schemas.microsoft.com/office/powerpoint/2010/main" val="61882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46499-6ADB-47FD-857F-9319654C9378}"/>
              </a:ext>
            </a:extLst>
          </p:cNvPr>
          <p:cNvSpPr/>
          <p:nvPr/>
        </p:nvSpPr>
        <p:spPr>
          <a:xfrm>
            <a:off x="1187897" y="197348"/>
            <a:ext cx="6857131" cy="4247317"/>
          </a:xfrm>
          <a:prstGeom prst="rect">
            <a:avLst/>
          </a:prstGeom>
        </p:spPr>
        <p:txBody>
          <a:bodyPr wrap="square">
            <a:spAutoFit/>
          </a:bodyPr>
          <a:lstStyle/>
          <a:p>
            <a:r>
              <a:rPr lang="en-US" dirty="0">
                <a:solidFill>
                  <a:srgbClr val="FFFFFF"/>
                </a:solidFill>
                <a:latin typeface="AdvPS7C10"/>
              </a:rPr>
              <a:t>NOTE</a:t>
            </a:r>
          </a:p>
          <a:p>
            <a:endParaRPr lang="en-US" dirty="0">
              <a:solidFill>
                <a:srgbClr val="FFFFFF"/>
              </a:solidFill>
              <a:latin typeface="AdvPS7C10"/>
            </a:endParaRPr>
          </a:p>
          <a:p>
            <a:r>
              <a:rPr lang="en-US" dirty="0">
                <a:solidFill>
                  <a:srgbClr val="FFFFFF"/>
                </a:solidFill>
                <a:latin typeface="AdvPS7C10"/>
              </a:rPr>
              <a:t>For the vertical distance between the SAL and the MC, at least 2 mm of bone should be present to safely </a:t>
            </a:r>
            <a:r>
              <a:rPr lang="en-US" dirty="0" err="1">
                <a:solidFill>
                  <a:srgbClr val="FFFFFF"/>
                </a:solidFill>
                <a:latin typeface="AdvPS7C10"/>
              </a:rPr>
              <a:t>performa</a:t>
            </a:r>
            <a:r>
              <a:rPr lang="en-US" dirty="0">
                <a:solidFill>
                  <a:srgbClr val="FFFFFF"/>
                </a:solidFill>
                <a:latin typeface="AdvPS7C10"/>
              </a:rPr>
              <a:t> 4-mm-diameter osteotomy.</a:t>
            </a:r>
          </a:p>
          <a:p>
            <a:endParaRPr lang="en-US" dirty="0">
              <a:solidFill>
                <a:srgbClr val="FFFFFF"/>
              </a:solidFill>
              <a:latin typeface="AdvPS7C10"/>
            </a:endParaRPr>
          </a:p>
          <a:p>
            <a:r>
              <a:rPr lang="en-US" dirty="0">
                <a:solidFill>
                  <a:srgbClr val="FFFFFF"/>
                </a:solidFill>
                <a:latin typeface="AdvPS7C10"/>
              </a:rPr>
              <a:t>According to this study, 4.2%, 1.7%, and 1.5% of the SALs of the mandibular second premolars and the distal and mesial roots of the mandibular first molars were less than 2 mm from the MC, respectively. </a:t>
            </a:r>
          </a:p>
          <a:p>
            <a:endParaRPr lang="en-US" dirty="0">
              <a:solidFill>
                <a:srgbClr val="FFFFFF"/>
              </a:solidFill>
              <a:latin typeface="AdvPS7C10"/>
            </a:endParaRPr>
          </a:p>
          <a:p>
            <a:r>
              <a:rPr lang="en-US" dirty="0">
                <a:solidFill>
                  <a:srgbClr val="FFFFFF"/>
                </a:solidFill>
                <a:latin typeface="AdvPS7C10"/>
              </a:rPr>
              <a:t>These results indicated that most cases in this study presented a safe distance between the SAL and the MC. </a:t>
            </a:r>
          </a:p>
          <a:p>
            <a:endParaRPr lang="en-US" dirty="0">
              <a:solidFill>
                <a:srgbClr val="FFFFFF"/>
              </a:solidFill>
              <a:latin typeface="AdvPS7C10"/>
            </a:endParaRPr>
          </a:p>
          <a:p>
            <a:r>
              <a:rPr lang="en-US" dirty="0">
                <a:solidFill>
                  <a:srgbClr val="FFFFFF"/>
                </a:solidFill>
                <a:latin typeface="AdvPS7C10"/>
              </a:rPr>
              <a:t>However, the cases in which the distance between the SAL and the MF and MC was less than 1 mm  posed a great challenge for protecting nerves from injury.</a:t>
            </a:r>
            <a:endParaRPr lang="en-US" dirty="0">
              <a:solidFill>
                <a:srgbClr val="FFFFFF"/>
              </a:solidFill>
              <a:latin typeface="Arial Narrow"/>
            </a:endParaRPr>
          </a:p>
        </p:txBody>
      </p:sp>
      <p:sp>
        <p:nvSpPr>
          <p:cNvPr id="5" name="Rectangle 4">
            <a:extLst>
              <a:ext uri="{FF2B5EF4-FFF2-40B4-BE49-F238E27FC236}">
                <a16:creationId xmlns:a16="http://schemas.microsoft.com/office/drawing/2014/main" id="{5D3BC355-32E3-4DA5-8D39-AD3787971683}"/>
              </a:ext>
            </a:extLst>
          </p:cNvPr>
          <p:cNvSpPr/>
          <p:nvPr/>
        </p:nvSpPr>
        <p:spPr>
          <a:xfrm>
            <a:off x="5044798" y="5275659"/>
            <a:ext cx="5761038" cy="1415772"/>
          </a:xfrm>
          <a:prstGeom prst="rect">
            <a:avLst/>
          </a:prstGeom>
        </p:spPr>
        <p:txBody>
          <a:bodyPr>
            <a:spAutoFit/>
          </a:bodyPr>
          <a:lstStyle/>
          <a:p>
            <a:r>
              <a:rPr lang="en-US" dirty="0">
                <a:solidFill>
                  <a:srgbClr val="FFFF00"/>
                </a:solidFill>
                <a:latin typeface="AdvPSFT-C"/>
              </a:rPr>
              <a:t>Relationship between the Mental Foramen,</a:t>
            </a:r>
          </a:p>
          <a:p>
            <a:r>
              <a:rPr lang="en-US" dirty="0">
                <a:solidFill>
                  <a:srgbClr val="FFFF00"/>
                </a:solidFill>
                <a:latin typeface="AdvPSFT-C"/>
              </a:rPr>
              <a:t>Mandibular Canal, and the Surgical Access Line</a:t>
            </a:r>
          </a:p>
          <a:p>
            <a:r>
              <a:rPr lang="en-US" dirty="0">
                <a:solidFill>
                  <a:srgbClr val="FFFF00"/>
                </a:solidFill>
                <a:latin typeface="AdvPSFT-C"/>
              </a:rPr>
              <a:t>of the Mandibular Posterior Teeth: A Cone-beam</a:t>
            </a:r>
          </a:p>
          <a:p>
            <a:r>
              <a:rPr lang="en-US" dirty="0">
                <a:solidFill>
                  <a:srgbClr val="FFFF00"/>
                </a:solidFill>
                <a:latin typeface="AdvPSFT-C"/>
              </a:rPr>
              <a:t>Computed Tomographic Analysis</a:t>
            </a:r>
          </a:p>
          <a:p>
            <a:r>
              <a:rPr lang="en-US" sz="1400" dirty="0" err="1">
                <a:solidFill>
                  <a:srgbClr val="FFFF00"/>
                </a:solidFill>
                <a:latin typeface="AdvPS7C84"/>
              </a:rPr>
              <a:t>Xiuyou</a:t>
            </a:r>
            <a:r>
              <a:rPr lang="en-US" sz="1400" dirty="0">
                <a:solidFill>
                  <a:srgbClr val="FFFF00"/>
                </a:solidFill>
                <a:latin typeface="AdvPS7C84"/>
              </a:rPr>
              <a:t> Wang, JOE 2017</a:t>
            </a:r>
            <a:endParaRPr lang="en-US" sz="1400" dirty="0">
              <a:solidFill>
                <a:srgbClr val="FFFF00"/>
              </a:solidFill>
              <a:latin typeface="Arial Narrow"/>
            </a:endParaRPr>
          </a:p>
        </p:txBody>
      </p:sp>
      <p:pic>
        <p:nvPicPr>
          <p:cNvPr id="2" name="Picture 1">
            <a:extLst>
              <a:ext uri="{FF2B5EF4-FFF2-40B4-BE49-F238E27FC236}">
                <a16:creationId xmlns:a16="http://schemas.microsoft.com/office/drawing/2014/main" id="{34FF9780-48F3-4297-B24A-980CDDBB022F}"/>
              </a:ext>
            </a:extLst>
          </p:cNvPr>
          <p:cNvPicPr>
            <a:picLocks noChangeAspect="1"/>
          </p:cNvPicPr>
          <p:nvPr/>
        </p:nvPicPr>
        <p:blipFill rotWithShape="1">
          <a:blip r:embed="rId2"/>
          <a:srcRect l="26738" t="45408" r="51414" b="25399"/>
          <a:stretch/>
        </p:blipFill>
        <p:spPr>
          <a:xfrm>
            <a:off x="8422453" y="735424"/>
            <a:ext cx="3254552" cy="3226976"/>
          </a:xfrm>
          <a:prstGeom prst="rect">
            <a:avLst/>
          </a:prstGeom>
        </p:spPr>
      </p:pic>
    </p:spTree>
    <p:extLst>
      <p:ext uri="{BB962C8B-B14F-4D97-AF65-F5344CB8AC3E}">
        <p14:creationId xmlns:p14="http://schemas.microsoft.com/office/powerpoint/2010/main" val="187295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53CAB5-A423-487F-A53A-82D2917600C1}"/>
              </a:ext>
            </a:extLst>
          </p:cNvPr>
          <p:cNvSpPr/>
          <p:nvPr/>
        </p:nvSpPr>
        <p:spPr>
          <a:xfrm>
            <a:off x="1838819" y="889844"/>
            <a:ext cx="7137701" cy="3970318"/>
          </a:xfrm>
          <a:prstGeom prst="rect">
            <a:avLst/>
          </a:prstGeom>
        </p:spPr>
        <p:txBody>
          <a:bodyPr wrap="square">
            <a:spAutoFit/>
          </a:bodyPr>
          <a:lstStyle/>
          <a:p>
            <a:r>
              <a:rPr lang="en-US" dirty="0">
                <a:solidFill>
                  <a:srgbClr val="FFFFFF"/>
                </a:solidFill>
                <a:latin typeface="AdvPS7C10"/>
              </a:rPr>
              <a:t> NOTE</a:t>
            </a:r>
          </a:p>
          <a:p>
            <a:endParaRPr lang="en-US" dirty="0">
              <a:solidFill>
                <a:srgbClr val="FFFFFF"/>
              </a:solidFill>
              <a:latin typeface="AdvPS7C10"/>
            </a:endParaRPr>
          </a:p>
          <a:p>
            <a:r>
              <a:rPr lang="en-US" dirty="0">
                <a:solidFill>
                  <a:srgbClr val="FFFFFF"/>
                </a:solidFill>
                <a:latin typeface="AdvPS7C10"/>
              </a:rPr>
              <a:t>The retractor cannot be placed in the space between the MF and the SAL unless the osteotomy diameter is reduced to 3 mm, which is a considerable challenge for most surgeons. </a:t>
            </a:r>
          </a:p>
          <a:p>
            <a:endParaRPr lang="en-US" dirty="0">
              <a:solidFill>
                <a:srgbClr val="FFFFFF"/>
              </a:solidFill>
              <a:latin typeface="AdvPS7C10"/>
            </a:endParaRPr>
          </a:p>
          <a:p>
            <a:r>
              <a:rPr lang="en-US" dirty="0">
                <a:solidFill>
                  <a:srgbClr val="FFFFFF"/>
                </a:solidFill>
                <a:latin typeface="AdvPS7C10"/>
              </a:rPr>
              <a:t>If 2 mm of bone remains between the MF and the SAL, then the likelihood of proper retractor placement improves because 1 mm of bone is available between the MF and the inferior edge of the osteotomy, and the retractor can be placed in between those areas. </a:t>
            </a:r>
          </a:p>
          <a:p>
            <a:endParaRPr lang="en-US" dirty="0">
              <a:solidFill>
                <a:srgbClr val="FFFFFF"/>
              </a:solidFill>
              <a:latin typeface="AdvPS7C10"/>
            </a:endParaRPr>
          </a:p>
          <a:p>
            <a:r>
              <a:rPr lang="en-US" dirty="0">
                <a:solidFill>
                  <a:srgbClr val="FFFFFF"/>
                </a:solidFill>
                <a:latin typeface="AdvPS7C10"/>
              </a:rPr>
              <a:t>Despite these precautions, the mental nerve can still be easily</a:t>
            </a:r>
          </a:p>
          <a:p>
            <a:r>
              <a:rPr lang="en-US" dirty="0">
                <a:solidFill>
                  <a:srgbClr val="FFFFFF"/>
                </a:solidFill>
                <a:latin typeface="AdvPS7C10"/>
              </a:rPr>
              <a:t>injured. In summary, cases with less than 2 mm between the MF and the SAL require more attention and preparation before surgery</a:t>
            </a:r>
            <a:endParaRPr lang="en-US" dirty="0">
              <a:solidFill>
                <a:srgbClr val="FFFFFF"/>
              </a:solidFill>
              <a:latin typeface="Arial Narrow"/>
            </a:endParaRPr>
          </a:p>
        </p:txBody>
      </p:sp>
      <p:sp>
        <p:nvSpPr>
          <p:cNvPr id="5" name="Rectangle 4">
            <a:extLst>
              <a:ext uri="{FF2B5EF4-FFF2-40B4-BE49-F238E27FC236}">
                <a16:creationId xmlns:a16="http://schemas.microsoft.com/office/drawing/2014/main" id="{485EBCDA-BC9F-4220-AC0C-A2D762E82BC9}"/>
              </a:ext>
            </a:extLst>
          </p:cNvPr>
          <p:cNvSpPr/>
          <p:nvPr/>
        </p:nvSpPr>
        <p:spPr>
          <a:xfrm>
            <a:off x="6268084" y="5048678"/>
            <a:ext cx="5761038" cy="1415772"/>
          </a:xfrm>
          <a:prstGeom prst="rect">
            <a:avLst/>
          </a:prstGeom>
        </p:spPr>
        <p:txBody>
          <a:bodyPr>
            <a:spAutoFit/>
          </a:bodyPr>
          <a:lstStyle/>
          <a:p>
            <a:r>
              <a:rPr lang="en-US" dirty="0">
                <a:solidFill>
                  <a:srgbClr val="FF0000"/>
                </a:solidFill>
                <a:latin typeface="AdvPSFT-C"/>
              </a:rPr>
              <a:t>Relationship between the Mental Foramen,</a:t>
            </a:r>
          </a:p>
          <a:p>
            <a:r>
              <a:rPr lang="en-US" dirty="0">
                <a:solidFill>
                  <a:srgbClr val="FF0000"/>
                </a:solidFill>
                <a:latin typeface="AdvPSFT-C"/>
              </a:rPr>
              <a:t>Mandibular Canal, and the Surgical Access Line</a:t>
            </a:r>
          </a:p>
          <a:p>
            <a:r>
              <a:rPr lang="en-US" dirty="0">
                <a:solidFill>
                  <a:srgbClr val="FF0000"/>
                </a:solidFill>
                <a:latin typeface="AdvPSFT-C"/>
              </a:rPr>
              <a:t>of the Mandibular Posterior Teeth: A Cone-beam</a:t>
            </a:r>
          </a:p>
          <a:p>
            <a:r>
              <a:rPr lang="en-US" dirty="0">
                <a:solidFill>
                  <a:srgbClr val="FF0000"/>
                </a:solidFill>
                <a:latin typeface="AdvPSFT-C"/>
              </a:rPr>
              <a:t>Computed Tomographic Analysis</a:t>
            </a:r>
          </a:p>
          <a:p>
            <a:r>
              <a:rPr lang="en-US" sz="1400" dirty="0" err="1">
                <a:solidFill>
                  <a:srgbClr val="FF0000"/>
                </a:solidFill>
                <a:latin typeface="AdvPS7C84"/>
              </a:rPr>
              <a:t>Xiuyou</a:t>
            </a:r>
            <a:r>
              <a:rPr lang="en-US" sz="1400" dirty="0">
                <a:solidFill>
                  <a:srgbClr val="FF0000"/>
                </a:solidFill>
                <a:latin typeface="AdvPS7C84"/>
              </a:rPr>
              <a:t> Wang, JOE 2017</a:t>
            </a:r>
            <a:endParaRPr lang="en-US" dirty="0">
              <a:solidFill>
                <a:srgbClr val="FFFFFF"/>
              </a:solidFill>
              <a:latin typeface="Arial Narrow"/>
            </a:endParaRPr>
          </a:p>
        </p:txBody>
      </p:sp>
    </p:spTree>
    <p:extLst>
      <p:ext uri="{BB962C8B-B14F-4D97-AF65-F5344CB8AC3E}">
        <p14:creationId xmlns:p14="http://schemas.microsoft.com/office/powerpoint/2010/main" val="55966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C680B1-78D0-4494-9D9C-AA41882E97D8}"/>
              </a:ext>
            </a:extLst>
          </p:cNvPr>
          <p:cNvSpPr/>
          <p:nvPr/>
        </p:nvSpPr>
        <p:spPr>
          <a:xfrm>
            <a:off x="523837" y="1142984"/>
            <a:ext cx="7867417" cy="3785652"/>
          </a:xfrm>
          <a:prstGeom prst="rect">
            <a:avLst/>
          </a:prstGeom>
        </p:spPr>
        <p:txBody>
          <a:bodyPr wrap="square">
            <a:spAutoFit/>
          </a:bodyPr>
          <a:lstStyle/>
          <a:p>
            <a:pPr algn="just"/>
            <a:r>
              <a:rPr lang="en-US" sz="2000" b="1" dirty="0">
                <a:solidFill>
                  <a:srgbClr val="FFC000"/>
                </a:solidFill>
                <a:latin typeface="MyriadPro-Bold"/>
              </a:rPr>
              <a:t>ANTERIOR LOOP</a:t>
            </a:r>
          </a:p>
          <a:p>
            <a:pPr algn="just"/>
            <a:r>
              <a:rPr lang="en-US" sz="2000" dirty="0">
                <a:solidFill>
                  <a:srgbClr val="FFFFFF"/>
                </a:solidFill>
                <a:latin typeface="WarnockPro-Regular"/>
              </a:rPr>
              <a:t>The anterior loop (AL) is an extension of the mandibular canal mesial to the MF and curving backward before exiting the MF. Its size or how often it occurs is not well known.</a:t>
            </a:r>
          </a:p>
          <a:p>
            <a:pPr algn="just"/>
            <a:endParaRPr lang="en-US" sz="2000" dirty="0">
              <a:solidFill>
                <a:srgbClr val="FFFFFF"/>
              </a:solidFill>
              <a:latin typeface="WarnockPro-Regular"/>
            </a:endParaRPr>
          </a:p>
          <a:p>
            <a:pPr algn="just"/>
            <a:r>
              <a:rPr lang="en-US" sz="2000" dirty="0">
                <a:solidFill>
                  <a:srgbClr val="FFFFFF"/>
                </a:solidFill>
                <a:latin typeface="WarnockPro-Regular"/>
              </a:rPr>
              <a:t> During periapical surgery of mandibular premolars, the possible presence of an  anterior loop should always be considered.</a:t>
            </a:r>
          </a:p>
          <a:p>
            <a:pPr algn="just"/>
            <a:r>
              <a:rPr lang="en-US" sz="2000" dirty="0">
                <a:solidFill>
                  <a:srgbClr val="FFFFFF"/>
                </a:solidFill>
                <a:latin typeface="WarnockPro-Regular"/>
              </a:rPr>
              <a:t> Again, a CBCT is a reliable tool in determining the extension of the loop. </a:t>
            </a:r>
          </a:p>
          <a:p>
            <a:pPr algn="just"/>
            <a:endParaRPr lang="en-US" sz="2000" dirty="0">
              <a:solidFill>
                <a:srgbClr val="FFFFFF"/>
              </a:solidFill>
              <a:latin typeface="WarnockPro-Regular"/>
            </a:endParaRPr>
          </a:p>
          <a:p>
            <a:pPr algn="just"/>
            <a:r>
              <a:rPr lang="en-US" sz="2000" dirty="0">
                <a:solidFill>
                  <a:srgbClr val="FFFFFF"/>
                </a:solidFill>
                <a:latin typeface="WarnockPro-Regular"/>
              </a:rPr>
              <a:t>The anterior loop has been found up to 2.63 mm long, which is consistent with a 3-mm safety  margin necessary to avoid damage to the MN   in apical surgery.</a:t>
            </a:r>
            <a:endParaRPr lang="en-US" sz="2000" dirty="0">
              <a:solidFill>
                <a:srgbClr val="FFFFFF"/>
              </a:solidFill>
              <a:latin typeface="Arial Narrow"/>
            </a:endParaRPr>
          </a:p>
        </p:txBody>
      </p:sp>
      <p:sp>
        <p:nvSpPr>
          <p:cNvPr id="2" name="Rectangle 1">
            <a:extLst>
              <a:ext uri="{FF2B5EF4-FFF2-40B4-BE49-F238E27FC236}">
                <a16:creationId xmlns:a16="http://schemas.microsoft.com/office/drawing/2014/main" id="{432834AB-18D1-42C0-B102-0071E78EFDA9}"/>
              </a:ext>
            </a:extLst>
          </p:cNvPr>
          <p:cNvSpPr/>
          <p:nvPr/>
        </p:nvSpPr>
        <p:spPr>
          <a:xfrm>
            <a:off x="7105145" y="5849838"/>
            <a:ext cx="3039615" cy="369332"/>
          </a:xfrm>
          <a:prstGeom prst="rect">
            <a:avLst/>
          </a:prstGeom>
        </p:spPr>
        <p:txBody>
          <a:bodyPr wrap="none">
            <a:spAutoFit/>
          </a:bodyPr>
          <a:lstStyle/>
          <a:p>
            <a:r>
              <a:rPr lang="en-US" dirty="0">
                <a:solidFill>
                  <a:srgbClr val="FF0000"/>
                </a:solidFill>
                <a:latin typeface="Arial Narrow"/>
              </a:rPr>
              <a:t>Kim : microsurgery in endodontics</a:t>
            </a:r>
          </a:p>
        </p:txBody>
      </p:sp>
      <p:pic>
        <p:nvPicPr>
          <p:cNvPr id="179202" name="Picture 2" descr="C:\Users\HP\Desktop\JIndianAcadOralMedRadiol_2018_30_1_32_230882_f1.jpg"/>
          <p:cNvPicPr>
            <a:picLocks noChangeAspect="1" noChangeArrowheads="1"/>
          </p:cNvPicPr>
          <p:nvPr/>
        </p:nvPicPr>
        <p:blipFill>
          <a:blip r:embed="rId2" cstate="print"/>
          <a:srcRect/>
          <a:stretch>
            <a:fillRect/>
          </a:stretch>
        </p:blipFill>
        <p:spPr bwMode="auto">
          <a:xfrm>
            <a:off x="8507106" y="0"/>
            <a:ext cx="3349932" cy="1857388"/>
          </a:xfrm>
          <a:prstGeom prst="rect">
            <a:avLst/>
          </a:prstGeom>
          <a:noFill/>
        </p:spPr>
      </p:pic>
    </p:spTree>
    <p:extLst>
      <p:ext uri="{BB962C8B-B14F-4D97-AF65-F5344CB8AC3E}">
        <p14:creationId xmlns:p14="http://schemas.microsoft.com/office/powerpoint/2010/main" val="291326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401A16-516F-4259-B3BB-7EEF5B1DD19F}"/>
              </a:ext>
            </a:extLst>
          </p:cNvPr>
          <p:cNvSpPr/>
          <p:nvPr/>
        </p:nvSpPr>
        <p:spPr>
          <a:xfrm>
            <a:off x="752639" y="253008"/>
            <a:ext cx="7100479" cy="3570208"/>
          </a:xfrm>
          <a:prstGeom prst="rect">
            <a:avLst/>
          </a:prstGeom>
        </p:spPr>
        <p:txBody>
          <a:bodyPr wrap="square">
            <a:spAutoFit/>
          </a:bodyPr>
          <a:lstStyle/>
          <a:p>
            <a:r>
              <a:rPr lang="en-US" sz="2800" b="1" dirty="0">
                <a:solidFill>
                  <a:srgbClr val="FFFFFF"/>
                </a:solidFill>
                <a:latin typeface="MyriadPro-Bold"/>
              </a:rPr>
              <a:t>Number of Mental Foramina</a:t>
            </a:r>
          </a:p>
          <a:p>
            <a:r>
              <a:rPr lang="en-US" dirty="0">
                <a:solidFill>
                  <a:srgbClr val="FFFFFF"/>
                </a:solidFill>
                <a:latin typeface="WarnockPro-Regular"/>
              </a:rPr>
              <a:t>The mandibular nerve can bifurcate in the inferior superior or medial lateral plane. </a:t>
            </a:r>
          </a:p>
          <a:p>
            <a:endParaRPr lang="en-US" dirty="0">
              <a:solidFill>
                <a:srgbClr val="FFFFFF"/>
              </a:solidFill>
              <a:latin typeface="WarnockPro-Regular"/>
            </a:endParaRPr>
          </a:p>
          <a:p>
            <a:r>
              <a:rPr lang="en-US" dirty="0">
                <a:solidFill>
                  <a:srgbClr val="FFFFFF"/>
                </a:solidFill>
                <a:latin typeface="WarnockPro-Regular"/>
              </a:rPr>
              <a:t>Thus, a bifurcated  mandibular nerve will have more than one mental</a:t>
            </a:r>
          </a:p>
          <a:p>
            <a:r>
              <a:rPr lang="en-US" dirty="0">
                <a:solidFill>
                  <a:srgbClr val="FFFFFF"/>
                </a:solidFill>
                <a:latin typeface="WarnockPro-Regular"/>
              </a:rPr>
              <a:t>foramen.</a:t>
            </a:r>
          </a:p>
          <a:p>
            <a:endParaRPr lang="en-US" dirty="0">
              <a:solidFill>
                <a:srgbClr val="FFFFFF"/>
              </a:solidFill>
              <a:latin typeface="WarnockPro-Regular"/>
            </a:endParaRPr>
          </a:p>
          <a:p>
            <a:r>
              <a:rPr lang="en-US" dirty="0">
                <a:solidFill>
                  <a:srgbClr val="FFFFFF"/>
                </a:solidFill>
                <a:latin typeface="WarnockPro-Regular"/>
              </a:rPr>
              <a:t>Accessory mental foramina (AMF) (Figure 15.3) are   rarely observed with periapical or panoramic radiographs  because the size is generally less than 1.0 mm,    but they can be observed with a CBCT. </a:t>
            </a:r>
          </a:p>
          <a:p>
            <a:endParaRPr lang="en-US" dirty="0">
              <a:solidFill>
                <a:srgbClr val="FFFFFF"/>
              </a:solidFill>
              <a:latin typeface="WarnockPro-Regular"/>
            </a:endParaRPr>
          </a:p>
          <a:p>
            <a:r>
              <a:rPr lang="en-US" dirty="0">
                <a:solidFill>
                  <a:srgbClr val="FFFFFF"/>
                </a:solidFill>
                <a:latin typeface="WarnockPro-Regular"/>
              </a:rPr>
              <a:t>When an AMF   is seen on CBCT, caution should be given not to damage</a:t>
            </a:r>
            <a:endParaRPr lang="en-US" dirty="0">
              <a:solidFill>
                <a:srgbClr val="FFFFFF"/>
              </a:solidFill>
              <a:latin typeface="Arial Narrow"/>
            </a:endParaRPr>
          </a:p>
        </p:txBody>
      </p:sp>
      <p:pic>
        <p:nvPicPr>
          <p:cNvPr id="5" name="Picture 4">
            <a:extLst>
              <a:ext uri="{FF2B5EF4-FFF2-40B4-BE49-F238E27FC236}">
                <a16:creationId xmlns:a16="http://schemas.microsoft.com/office/drawing/2014/main" id="{3923D0AA-F818-48A1-9746-3CC229D4CCA5}"/>
              </a:ext>
            </a:extLst>
          </p:cNvPr>
          <p:cNvPicPr>
            <a:picLocks noChangeAspect="1"/>
          </p:cNvPicPr>
          <p:nvPr/>
        </p:nvPicPr>
        <p:blipFill rotWithShape="1">
          <a:blip r:embed="rId2"/>
          <a:srcRect l="20813" t="25488" r="59781" b="50000"/>
          <a:stretch/>
        </p:blipFill>
        <p:spPr>
          <a:xfrm>
            <a:off x="3595670" y="4383771"/>
            <a:ext cx="3868576" cy="2311172"/>
          </a:xfrm>
          <a:prstGeom prst="rect">
            <a:avLst/>
          </a:prstGeom>
        </p:spPr>
      </p:pic>
      <p:pic>
        <p:nvPicPr>
          <p:cNvPr id="6" name="Picture 5">
            <a:extLst>
              <a:ext uri="{FF2B5EF4-FFF2-40B4-BE49-F238E27FC236}">
                <a16:creationId xmlns:a16="http://schemas.microsoft.com/office/drawing/2014/main" id="{46273445-DF35-4D40-BD65-5B4D6DCDA0EA}"/>
              </a:ext>
            </a:extLst>
          </p:cNvPr>
          <p:cNvPicPr>
            <a:picLocks noChangeAspect="1"/>
          </p:cNvPicPr>
          <p:nvPr/>
        </p:nvPicPr>
        <p:blipFill rotWithShape="1">
          <a:blip r:embed="rId2"/>
          <a:srcRect l="17719" t="51334" r="60719" b="5645"/>
          <a:stretch/>
        </p:blipFill>
        <p:spPr>
          <a:xfrm>
            <a:off x="7748698" y="1232922"/>
            <a:ext cx="4018324" cy="4026158"/>
          </a:xfrm>
          <a:prstGeom prst="rect">
            <a:avLst/>
          </a:prstGeom>
        </p:spPr>
      </p:pic>
      <p:sp>
        <p:nvSpPr>
          <p:cNvPr id="2" name="Rectangle 1">
            <a:extLst>
              <a:ext uri="{FF2B5EF4-FFF2-40B4-BE49-F238E27FC236}">
                <a16:creationId xmlns:a16="http://schemas.microsoft.com/office/drawing/2014/main" id="{59E407AF-FFAE-42D2-9D9A-EE761CAE8AB2}"/>
              </a:ext>
            </a:extLst>
          </p:cNvPr>
          <p:cNvSpPr/>
          <p:nvPr/>
        </p:nvSpPr>
        <p:spPr>
          <a:xfrm>
            <a:off x="7853118" y="6262164"/>
            <a:ext cx="3039615" cy="369332"/>
          </a:xfrm>
          <a:prstGeom prst="rect">
            <a:avLst/>
          </a:prstGeom>
        </p:spPr>
        <p:txBody>
          <a:bodyPr wrap="none">
            <a:spAutoFit/>
          </a:bodyPr>
          <a:lstStyle/>
          <a:p>
            <a:r>
              <a:rPr lang="en-US" dirty="0">
                <a:solidFill>
                  <a:srgbClr val="FF0000"/>
                </a:solidFill>
                <a:latin typeface="Arial Narrow"/>
              </a:rPr>
              <a:t>Kim : microsurgery in endodontics</a:t>
            </a:r>
          </a:p>
        </p:txBody>
      </p:sp>
    </p:spTree>
    <p:extLst>
      <p:ext uri="{BB962C8B-B14F-4D97-AF65-F5344CB8AC3E}">
        <p14:creationId xmlns:p14="http://schemas.microsoft.com/office/powerpoint/2010/main" val="245143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4"/>
          <p:cNvSpPr>
            <a:spLocks noGrp="1"/>
          </p:cNvSpPr>
          <p:nvPr>
            <p:ph sz="quarter" idx="13"/>
          </p:nvPr>
        </p:nvSpPr>
        <p:spPr>
          <a:xfrm>
            <a:off x="523836" y="357166"/>
            <a:ext cx="5572164" cy="4786346"/>
          </a:xfrm>
          <a:prstGeom prst="rect">
            <a:avLst/>
          </a:prstGeo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normAutofit/>
          </a:bodyPr>
          <a:lstStyle/>
          <a:p>
            <a:r>
              <a:rPr lang="en-IN" sz="1800" dirty="0"/>
              <a:t>When a vertical releasing incision is indicated, it typically is made at the </a:t>
            </a:r>
            <a:r>
              <a:rPr lang="en-IN" sz="1800" dirty="0" err="1"/>
              <a:t>mesial</a:t>
            </a:r>
            <a:r>
              <a:rPr lang="en-IN" sz="1800" dirty="0"/>
              <a:t> line angle of the </a:t>
            </a:r>
            <a:r>
              <a:rPr lang="en-IN" sz="1800" dirty="0" err="1"/>
              <a:t>mandibular</a:t>
            </a:r>
            <a:r>
              <a:rPr lang="en-IN" sz="1800" dirty="0"/>
              <a:t> canine. This location is always </a:t>
            </a:r>
            <a:r>
              <a:rPr lang="en-IN" sz="1800" dirty="0" err="1">
                <a:solidFill>
                  <a:srgbClr val="002060"/>
                </a:solidFill>
              </a:rPr>
              <a:t>mesial</a:t>
            </a:r>
            <a:r>
              <a:rPr lang="en-IN" sz="1800" dirty="0">
                <a:solidFill>
                  <a:srgbClr val="002060"/>
                </a:solidFill>
              </a:rPr>
              <a:t> to the mental foramen</a:t>
            </a:r>
            <a:r>
              <a:rPr lang="en-IN" sz="1800" dirty="0"/>
              <a:t>, because the foramen is located in the area ranging from the apex of the </a:t>
            </a:r>
            <a:r>
              <a:rPr lang="en-IN" sz="1800" dirty="0" err="1"/>
              <a:t>mandibular</a:t>
            </a:r>
            <a:r>
              <a:rPr lang="en-IN" sz="1800" dirty="0"/>
              <a:t> first premolar to slightly distal to the second premolar. The nerve bundle exits from the foramen in a distal direction.</a:t>
            </a:r>
          </a:p>
          <a:p>
            <a:r>
              <a:rPr lang="en-IN" sz="1800" dirty="0"/>
              <a:t> An alternative technique for gaining access to </a:t>
            </a:r>
            <a:r>
              <a:rPr lang="en-IN" sz="1800" dirty="0" err="1"/>
              <a:t>mandibular</a:t>
            </a:r>
            <a:r>
              <a:rPr lang="en-IN" sz="1800" dirty="0"/>
              <a:t> posterior teeth involves a </a:t>
            </a:r>
            <a:r>
              <a:rPr lang="en-IN" sz="1800" dirty="0">
                <a:solidFill>
                  <a:srgbClr val="002060"/>
                </a:solidFill>
              </a:rPr>
              <a:t>distal releasing incision between the </a:t>
            </a:r>
            <a:r>
              <a:rPr lang="en-IN" sz="1800" dirty="0" err="1">
                <a:solidFill>
                  <a:srgbClr val="002060"/>
                </a:solidFill>
              </a:rPr>
              <a:t>mandibular</a:t>
            </a:r>
            <a:r>
              <a:rPr lang="en-IN" sz="1800" dirty="0">
                <a:solidFill>
                  <a:srgbClr val="002060"/>
                </a:solidFill>
              </a:rPr>
              <a:t> first and second molars</a:t>
            </a:r>
            <a:r>
              <a:rPr lang="en-IN" sz="1800" dirty="0"/>
              <a:t>. This approach may be especially useful for access to the </a:t>
            </a:r>
            <a:r>
              <a:rPr lang="en-IN" sz="1800" dirty="0" err="1"/>
              <a:t>mandibular</a:t>
            </a:r>
            <a:r>
              <a:rPr lang="en-IN" sz="1800" dirty="0"/>
              <a:t> second premolar and first molar</a:t>
            </a:r>
          </a:p>
          <a:p>
            <a:pPr>
              <a:buNone/>
            </a:pPr>
            <a:endParaRPr lang="en-GB" dirty="0"/>
          </a:p>
        </p:txBody>
      </p:sp>
      <p:sp>
        <p:nvSpPr>
          <p:cNvPr id="5" name="Content Placeholder 4"/>
          <p:cNvSpPr txBox="1">
            <a:spLocks/>
          </p:cNvSpPr>
          <p:nvPr/>
        </p:nvSpPr>
        <p:spPr>
          <a:xfrm>
            <a:off x="6284874" y="1571612"/>
            <a:ext cx="5572164" cy="4786346"/>
          </a:xfrm>
          <a:prstGeom prst="rect">
            <a:avLst/>
          </a:prstGeom>
          <a:blipFill>
            <a:blip r:embed="rId3"/>
            <a:tile tx="0" ty="0" sx="100000" sy="100000" flip="none" algn="tl"/>
          </a:blip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just">
              <a:buFont typeface="Arial" pitchFamily="34" charset="0"/>
              <a:buChar char="•"/>
            </a:pPr>
            <a:r>
              <a:rPr lang="en-IN" dirty="0">
                <a:solidFill>
                  <a:srgbClr val="000000"/>
                </a:solidFill>
                <a:latin typeface="Arial Narrow"/>
              </a:rPr>
              <a:t> Care must be taken to avoid the </a:t>
            </a:r>
            <a:r>
              <a:rPr lang="en-IN" dirty="0">
                <a:solidFill>
                  <a:srgbClr val="002060"/>
                </a:solidFill>
                <a:latin typeface="Arial Narrow"/>
              </a:rPr>
              <a:t>facial artery </a:t>
            </a:r>
            <a:r>
              <a:rPr lang="en-IN" dirty="0">
                <a:solidFill>
                  <a:srgbClr val="000000"/>
                </a:solidFill>
                <a:latin typeface="Arial Narrow"/>
              </a:rPr>
              <a:t>as it crosses the level of the inferior vestibular fornix near the </a:t>
            </a:r>
            <a:r>
              <a:rPr lang="en-IN" dirty="0" err="1">
                <a:solidFill>
                  <a:srgbClr val="000000"/>
                </a:solidFill>
                <a:latin typeface="Arial Narrow"/>
              </a:rPr>
              <a:t>mandibular</a:t>
            </a:r>
            <a:r>
              <a:rPr lang="en-IN" dirty="0">
                <a:solidFill>
                  <a:srgbClr val="000000"/>
                </a:solidFill>
                <a:latin typeface="Arial Narrow"/>
              </a:rPr>
              <a:t> first molar. Inadvertent contact with the facial artery is unlikely if the incision is not extended beyond the depth of the vestibule.</a:t>
            </a:r>
          </a:p>
          <a:p>
            <a:pPr algn="just">
              <a:buFont typeface="Arial" pitchFamily="34" charset="0"/>
              <a:buChar char="•"/>
            </a:pPr>
            <a:endParaRPr lang="en-IN" dirty="0">
              <a:solidFill>
                <a:srgbClr val="000000"/>
              </a:solidFill>
              <a:latin typeface="Arial Narrow"/>
            </a:endParaRPr>
          </a:p>
          <a:p>
            <a:pPr algn="just">
              <a:buFont typeface="Arial" pitchFamily="34" charset="0"/>
              <a:buChar char="•"/>
            </a:pPr>
            <a:r>
              <a:rPr lang="en-IN" dirty="0">
                <a:solidFill>
                  <a:srgbClr val="000000"/>
                </a:solidFill>
                <a:latin typeface="Arial Narrow"/>
              </a:rPr>
              <a:t>Periapical radiographs taken from</a:t>
            </a:r>
            <a:r>
              <a:rPr lang="en-IN" dirty="0">
                <a:solidFill>
                  <a:srgbClr val="00B0F0"/>
                </a:solidFill>
                <a:latin typeface="Arial Narrow"/>
              </a:rPr>
              <a:t> </a:t>
            </a:r>
            <a:r>
              <a:rPr lang="en-IN" dirty="0">
                <a:solidFill>
                  <a:srgbClr val="002060"/>
                </a:solidFill>
                <a:latin typeface="Arial Narrow"/>
              </a:rPr>
              <a:t>two vertical angulations, 0 degrees (parallel technique) and −20 degrees, </a:t>
            </a:r>
            <a:r>
              <a:rPr lang="en-IN" dirty="0">
                <a:solidFill>
                  <a:srgbClr val="000000"/>
                </a:solidFill>
                <a:latin typeface="Arial Narrow"/>
              </a:rPr>
              <a:t>may help determine the </a:t>
            </a:r>
            <a:r>
              <a:rPr lang="en-IN" dirty="0" err="1">
                <a:solidFill>
                  <a:srgbClr val="000000"/>
                </a:solidFill>
                <a:latin typeface="Arial Narrow"/>
              </a:rPr>
              <a:t>buccolingual</a:t>
            </a:r>
            <a:r>
              <a:rPr lang="en-IN" dirty="0">
                <a:solidFill>
                  <a:srgbClr val="000000"/>
                </a:solidFill>
                <a:latin typeface="Arial Narrow"/>
              </a:rPr>
              <a:t> position of the canal in the same way horizontally angled radiographs may differentiate between </a:t>
            </a:r>
            <a:r>
              <a:rPr lang="en-IN" dirty="0" err="1">
                <a:solidFill>
                  <a:srgbClr val="000000"/>
                </a:solidFill>
                <a:latin typeface="Arial Narrow"/>
              </a:rPr>
              <a:t>buccal</a:t>
            </a:r>
            <a:r>
              <a:rPr lang="en-IN" dirty="0">
                <a:solidFill>
                  <a:srgbClr val="000000"/>
                </a:solidFill>
                <a:latin typeface="Arial Narrow"/>
              </a:rPr>
              <a:t> and lingual roots.</a:t>
            </a:r>
          </a:p>
          <a:p>
            <a:pPr algn="just">
              <a:buFont typeface="Arial" pitchFamily="34" charset="0"/>
              <a:buChar char="•"/>
            </a:pPr>
            <a:endParaRPr lang="en-IN" dirty="0">
              <a:solidFill>
                <a:srgbClr val="000000"/>
              </a:solidFill>
              <a:latin typeface="Arial Narrow"/>
            </a:endParaRPr>
          </a:p>
          <a:p>
            <a:pPr algn="just">
              <a:buFont typeface="Arial" pitchFamily="34" charset="0"/>
              <a:buChar char="•"/>
            </a:pPr>
            <a:r>
              <a:rPr lang="en-IN" dirty="0">
                <a:solidFill>
                  <a:srgbClr val="002060"/>
                </a:solidFill>
                <a:latin typeface="Arial Narrow"/>
              </a:rPr>
              <a:t>Cone-beam computed tomography (CBCT) </a:t>
            </a:r>
            <a:r>
              <a:rPr lang="en-IN" dirty="0">
                <a:solidFill>
                  <a:srgbClr val="000000"/>
                </a:solidFill>
                <a:latin typeface="Arial Narrow"/>
              </a:rPr>
              <a:t>imaging can be very useful for identifying the location of the </a:t>
            </a:r>
            <a:r>
              <a:rPr lang="en-IN" dirty="0" err="1">
                <a:solidFill>
                  <a:srgbClr val="000000"/>
                </a:solidFill>
                <a:latin typeface="Arial Narrow"/>
              </a:rPr>
              <a:t>mandibular</a:t>
            </a:r>
            <a:r>
              <a:rPr lang="en-IN" dirty="0">
                <a:solidFill>
                  <a:srgbClr val="000000"/>
                </a:solidFill>
                <a:latin typeface="Arial Narrow"/>
              </a:rPr>
              <a:t> canal and determining its relationship to the root apices</a:t>
            </a:r>
            <a:endParaRPr lang="en-GB" spc="30" dirty="0">
              <a:solidFill>
                <a:srgbClr val="000000"/>
              </a:solidFill>
              <a:latin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C6E59D-70FB-4D74-9EB2-612EA7F20B50}"/>
              </a:ext>
            </a:extLst>
          </p:cNvPr>
          <p:cNvSpPr/>
          <p:nvPr/>
        </p:nvSpPr>
        <p:spPr>
          <a:xfrm>
            <a:off x="1047891" y="411472"/>
            <a:ext cx="9095238" cy="3570208"/>
          </a:xfrm>
          <a:prstGeom prst="rect">
            <a:avLst/>
          </a:prstGeom>
        </p:spPr>
        <p:txBody>
          <a:bodyPr wrap="square">
            <a:spAutoFit/>
          </a:bodyPr>
          <a:lstStyle/>
          <a:p>
            <a:r>
              <a:rPr lang="en-US" sz="2800" b="1" dirty="0">
                <a:solidFill>
                  <a:srgbClr val="FFFFFF"/>
                </a:solidFill>
                <a:latin typeface="MyriadPro-Bold"/>
              </a:rPr>
              <a:t>Groove Technique Using Piezoelectric Surgery</a:t>
            </a:r>
          </a:p>
          <a:p>
            <a:endParaRPr lang="en-US" dirty="0">
              <a:solidFill>
                <a:srgbClr val="FFFFFF"/>
              </a:solidFill>
              <a:latin typeface="WarnockPro-Regular"/>
            </a:endParaRPr>
          </a:p>
          <a:p>
            <a:endParaRPr lang="en-US" dirty="0">
              <a:solidFill>
                <a:srgbClr val="FFFFFF"/>
              </a:solidFill>
              <a:latin typeface="WarnockPro-Regular"/>
            </a:endParaRPr>
          </a:p>
          <a:p>
            <a:r>
              <a:rPr lang="en-US" dirty="0" err="1">
                <a:solidFill>
                  <a:srgbClr val="FFFFFF"/>
                </a:solidFill>
                <a:latin typeface="WarnockPro-Regular"/>
              </a:rPr>
              <a:t>Piezosurgery</a:t>
            </a:r>
            <a:r>
              <a:rPr lang="en-US" dirty="0">
                <a:solidFill>
                  <a:srgbClr val="FFFFFF"/>
                </a:solidFill>
                <a:latin typeface="WarnockPro-Regular"/>
              </a:rPr>
              <a:t> is useful when the bone must be cut close to important soft tissue areas, such as the mental </a:t>
            </a:r>
            <a:r>
              <a:rPr lang="en-US" dirty="0">
                <a:solidFill>
                  <a:srgbClr val="FFFFFF"/>
                </a:solidFill>
                <a:latin typeface="Arial Narrow"/>
              </a:rPr>
              <a:t>neurovascular bundle.</a:t>
            </a:r>
          </a:p>
          <a:p>
            <a:endParaRPr lang="en-US" dirty="0">
              <a:solidFill>
                <a:srgbClr val="FFFFFF"/>
              </a:solidFill>
              <a:latin typeface="Arial Narrow"/>
            </a:endParaRPr>
          </a:p>
          <a:p>
            <a:r>
              <a:rPr lang="en-US" dirty="0">
                <a:solidFill>
                  <a:srgbClr val="FFFFFF"/>
                </a:solidFill>
                <a:latin typeface="Arial Narrow"/>
              </a:rPr>
              <a:t>The retractors for periapical surgery should have serrated working ends to provide better anchoring on the bone and prevent slippage during retraction.</a:t>
            </a:r>
          </a:p>
          <a:p>
            <a:endParaRPr lang="en-US" dirty="0">
              <a:solidFill>
                <a:srgbClr val="FFFFFF"/>
              </a:solidFill>
              <a:latin typeface="Arial Narrow"/>
            </a:endParaRPr>
          </a:p>
          <a:p>
            <a:endParaRPr lang="en-US" dirty="0">
              <a:solidFill>
                <a:srgbClr val="FFFFFF"/>
              </a:solidFill>
              <a:latin typeface="Arial Narrow"/>
            </a:endParaRPr>
          </a:p>
          <a:p>
            <a:endParaRPr lang="en-US" dirty="0">
              <a:solidFill>
                <a:srgbClr val="FFFFFF"/>
              </a:solidFill>
              <a:latin typeface="Arial Narrow"/>
            </a:endParaRPr>
          </a:p>
          <a:p>
            <a:r>
              <a:rPr lang="en-US" dirty="0">
                <a:solidFill>
                  <a:srgbClr val="FFFFFF"/>
                </a:solidFill>
                <a:latin typeface="Arial Narrow"/>
              </a:rPr>
              <a:t> </a:t>
            </a:r>
          </a:p>
        </p:txBody>
      </p:sp>
      <p:sp>
        <p:nvSpPr>
          <p:cNvPr id="3" name="Rectangle 2">
            <a:extLst>
              <a:ext uri="{FF2B5EF4-FFF2-40B4-BE49-F238E27FC236}">
                <a16:creationId xmlns:a16="http://schemas.microsoft.com/office/drawing/2014/main" id="{67CB15DD-6B5B-4D50-904E-A2B944607615}"/>
              </a:ext>
            </a:extLst>
          </p:cNvPr>
          <p:cNvSpPr/>
          <p:nvPr/>
        </p:nvSpPr>
        <p:spPr>
          <a:xfrm>
            <a:off x="5738810" y="6334780"/>
            <a:ext cx="9095238" cy="523220"/>
          </a:xfrm>
          <a:prstGeom prst="rect">
            <a:avLst/>
          </a:prstGeom>
        </p:spPr>
        <p:txBody>
          <a:bodyPr wrap="square">
            <a:spAutoFit/>
          </a:bodyPr>
          <a:lstStyle/>
          <a:p>
            <a:r>
              <a:rPr lang="en-US" sz="2800" dirty="0">
                <a:solidFill>
                  <a:srgbClr val="FF0000"/>
                </a:solidFill>
                <a:latin typeface="Arial Narrow"/>
              </a:rPr>
              <a:t>Kim : microsurgery in </a:t>
            </a:r>
            <a:r>
              <a:rPr lang="en-US" sz="2800" dirty="0" err="1">
                <a:solidFill>
                  <a:srgbClr val="FF0000"/>
                </a:solidFill>
                <a:latin typeface="Arial Narrow"/>
              </a:rPr>
              <a:t>endodontics</a:t>
            </a:r>
            <a:endParaRPr lang="en-US" sz="2800" dirty="0">
              <a:solidFill>
                <a:srgbClr val="FF0000"/>
              </a:solidFill>
              <a:latin typeface="Arial Narrow"/>
            </a:endParaRPr>
          </a:p>
        </p:txBody>
      </p:sp>
      <p:pic>
        <p:nvPicPr>
          <p:cNvPr id="5" name="Picture 2"/>
          <p:cNvPicPr>
            <a:picLocks noGrp="1" noChangeAspect="1" noChangeArrowheads="1"/>
          </p:cNvPicPr>
          <p:nvPr>
            <p:ph sz="quarter" idx="13"/>
          </p:nvPr>
        </p:nvPicPr>
        <p:blipFill>
          <a:blip r:embed="rId2"/>
          <a:srcRect/>
          <a:stretch>
            <a:fillRect/>
          </a:stretch>
        </p:blipFill>
        <p:spPr bwMode="auto">
          <a:xfrm>
            <a:off x="1309655" y="3000372"/>
            <a:ext cx="7429553" cy="3046820"/>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id="{F372626A-45E6-40E8-9478-318C2640BB62}"/>
              </a:ext>
            </a:extLst>
          </p:cNvPr>
          <p:cNvPicPr>
            <a:picLocks noChangeAspect="1"/>
          </p:cNvPicPr>
          <p:nvPr/>
        </p:nvPicPr>
        <p:blipFill rotWithShape="1">
          <a:blip r:embed="rId3"/>
          <a:srcRect l="9711" t="61886" r="28750" b="34180"/>
          <a:stretch/>
        </p:blipFill>
        <p:spPr>
          <a:xfrm>
            <a:off x="1523968" y="6143645"/>
            <a:ext cx="7090508" cy="269631"/>
          </a:xfrm>
          <a:prstGeom prst="rect">
            <a:avLst/>
          </a:prstGeom>
        </p:spPr>
      </p:pic>
    </p:spTree>
    <p:extLst>
      <p:ext uri="{BB962C8B-B14F-4D97-AF65-F5344CB8AC3E}">
        <p14:creationId xmlns:p14="http://schemas.microsoft.com/office/powerpoint/2010/main" val="425996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solidFill>
                  <a:schemeClr val="tx2">
                    <a:lumMod val="40000"/>
                    <a:lumOff val="60000"/>
                  </a:schemeClr>
                </a:solidFill>
              </a:rPr>
              <a:t>Posterior Maxilla</a:t>
            </a:r>
            <a:endParaRPr lang="en-GB" dirty="0"/>
          </a:p>
        </p:txBody>
      </p:sp>
      <p:sp>
        <p:nvSpPr>
          <p:cNvPr id="4" name="Content Placeholder 4"/>
          <p:cNvSpPr txBox="1">
            <a:spLocks noGrp="1"/>
          </p:cNvSpPr>
          <p:nvPr>
            <p:ph sz="quarter" idx="13"/>
          </p:nvPr>
        </p:nvSpPr>
        <p:spPr>
          <a:xfrm>
            <a:off x="1103102" y="1600200"/>
            <a:ext cx="3992766" cy="4114800"/>
          </a:xfrm>
          <a:prstGeom prst="rect">
            <a:avLst/>
          </a:prstGeo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lnSpcReduction="10000"/>
          </a:bodyPr>
          <a:lstStyle/>
          <a:p>
            <a:pPr algn="just"/>
            <a:endParaRPr lang="en-IN" sz="1800" dirty="0"/>
          </a:p>
          <a:p>
            <a:pPr algn="just"/>
            <a:r>
              <a:rPr lang="en-IN" sz="1800" dirty="0"/>
              <a:t>The primary anatomic structure of  concern in the posterior maxilla is the </a:t>
            </a:r>
            <a:r>
              <a:rPr lang="en-IN" sz="1800" b="1" dirty="0">
                <a:solidFill>
                  <a:srgbClr val="FF0000"/>
                </a:solidFill>
              </a:rPr>
              <a:t>maxillary sinus</a:t>
            </a:r>
            <a:r>
              <a:rPr lang="en-IN" sz="1800" dirty="0"/>
              <a:t>. Perforation of the sinus during surgery is fairly common, with a reported incidence of about 10% to 50% of cases</a:t>
            </a:r>
          </a:p>
          <a:p>
            <a:pPr algn="just"/>
            <a:r>
              <a:rPr lang="en-IN" sz="1800" dirty="0"/>
              <a:t>The sinus membrane </a:t>
            </a:r>
            <a:r>
              <a:rPr lang="en-IN" sz="1800" dirty="0">
                <a:solidFill>
                  <a:srgbClr val="002060"/>
                </a:solidFill>
              </a:rPr>
              <a:t>usually regenerates</a:t>
            </a:r>
            <a:r>
              <a:rPr lang="en-IN" sz="1800" dirty="0"/>
              <a:t>, and a thin layer of new bone often forms over the root end, although osseous regeneration is less predictable</a:t>
            </a:r>
          </a:p>
          <a:p>
            <a:pPr algn="just"/>
            <a:r>
              <a:rPr lang="en-IN" sz="1800" dirty="0"/>
              <a:t>If the maxillary sinus is entered during surgery, special care must be taken to prevent </a:t>
            </a:r>
            <a:r>
              <a:rPr lang="en-IN" sz="1800" dirty="0">
                <a:solidFill>
                  <a:srgbClr val="002060"/>
                </a:solidFill>
              </a:rPr>
              <a:t>infected root fragments and debris from entering the sinus.</a:t>
            </a:r>
          </a:p>
          <a:p>
            <a:endParaRPr lang="en-GB" dirty="0"/>
          </a:p>
        </p:txBody>
      </p:sp>
      <p:sp>
        <p:nvSpPr>
          <p:cNvPr id="5" name="Content Placeholder 4"/>
          <p:cNvSpPr txBox="1">
            <a:spLocks/>
          </p:cNvSpPr>
          <p:nvPr/>
        </p:nvSpPr>
        <p:spPr>
          <a:xfrm>
            <a:off x="5595934" y="1571612"/>
            <a:ext cx="5500726" cy="4114800"/>
          </a:xfrm>
          <a:prstGeom prst="rect">
            <a:avLst/>
          </a:prstGeom>
          <a:blipFill>
            <a:blip r:embed="rId3"/>
            <a:tile tx="0" ty="0" sx="100000" sy="100000" flip="none" algn="tl"/>
          </a:blip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lnSpcReduction="10000"/>
          </a:bodyPr>
          <a:lstStyle/>
          <a:p>
            <a:pPr algn="just"/>
            <a:r>
              <a:rPr lang="en-IN" sz="1600" dirty="0">
                <a:solidFill>
                  <a:srgbClr val="000000"/>
                </a:solidFill>
                <a:latin typeface="Arial Narrow"/>
              </a:rPr>
              <a:t>A sinus opening can be temporarily occluded with a material such as </a:t>
            </a:r>
            <a:r>
              <a:rPr lang="en-IN" sz="1600" dirty="0" err="1">
                <a:solidFill>
                  <a:srgbClr val="002060"/>
                </a:solidFill>
                <a:latin typeface="Arial Narrow"/>
              </a:rPr>
              <a:t>Telfa</a:t>
            </a:r>
            <a:r>
              <a:rPr lang="en-IN" sz="1600" dirty="0">
                <a:solidFill>
                  <a:srgbClr val="002060"/>
                </a:solidFill>
                <a:latin typeface="Arial Narrow"/>
              </a:rPr>
              <a:t> gauze(</a:t>
            </a:r>
            <a:r>
              <a:rPr lang="en-US" sz="1600" dirty="0">
                <a:solidFill>
                  <a:srgbClr val="002060"/>
                </a:solidFill>
                <a:latin typeface="Arial Narrow"/>
              </a:rPr>
              <a:t>3" x 4" Non-Adherent Sterile </a:t>
            </a:r>
            <a:r>
              <a:rPr lang="en-US" sz="1600" b="1" dirty="0">
                <a:solidFill>
                  <a:srgbClr val="002060"/>
                </a:solidFill>
                <a:latin typeface="Arial Narrow"/>
              </a:rPr>
              <a:t>Gauze</a:t>
            </a:r>
            <a:r>
              <a:rPr lang="en-US" sz="1600" dirty="0">
                <a:solidFill>
                  <a:srgbClr val="002060"/>
                </a:solidFill>
                <a:latin typeface="Arial Narrow"/>
              </a:rPr>
              <a:t> Pads </a:t>
            </a:r>
            <a:r>
              <a:rPr lang="en-US" sz="1600" dirty="0">
                <a:solidFill>
                  <a:srgbClr val="000000"/>
                </a:solidFill>
                <a:latin typeface="Arial Narrow"/>
              </a:rPr>
              <a:t>are highly </a:t>
            </a:r>
            <a:r>
              <a:rPr lang="en-US" sz="1600" dirty="0" err="1">
                <a:solidFill>
                  <a:srgbClr val="000000"/>
                </a:solidFill>
                <a:latin typeface="Arial Narrow"/>
              </a:rPr>
              <a:t>absorbant</a:t>
            </a:r>
            <a:r>
              <a:rPr lang="en-US" sz="1600" dirty="0">
                <a:solidFill>
                  <a:srgbClr val="000000"/>
                </a:solidFill>
                <a:latin typeface="Arial Narrow"/>
              </a:rPr>
              <a:t>, non-woven, cotton bonded on both sides with a perforated no stick film. These pads are meant for cleaning and dressing minor cuts, scrapes or burns)</a:t>
            </a:r>
            <a:r>
              <a:rPr lang="en-IN" sz="1600" dirty="0">
                <a:solidFill>
                  <a:srgbClr val="000000"/>
                </a:solidFill>
                <a:latin typeface="Arial Narrow"/>
              </a:rPr>
              <a:t>, although the gauze should be secured to prevent inadvertent displacement into the sinus</a:t>
            </a:r>
          </a:p>
          <a:p>
            <a:pPr algn="just"/>
            <a:endParaRPr lang="en-IN" sz="1600" dirty="0">
              <a:solidFill>
                <a:srgbClr val="002060"/>
              </a:solidFill>
              <a:latin typeface="Arial Narrow"/>
            </a:endParaRPr>
          </a:p>
          <a:p>
            <a:pPr algn="just"/>
            <a:r>
              <a:rPr lang="en-GB" sz="1600" dirty="0">
                <a:solidFill>
                  <a:srgbClr val="002060"/>
                </a:solidFill>
                <a:latin typeface="Arial Narrow"/>
              </a:rPr>
              <a:t>Jerome and Hill </a:t>
            </a:r>
            <a:r>
              <a:rPr lang="en-GB" sz="1600" dirty="0">
                <a:solidFill>
                  <a:srgbClr val="000000"/>
                </a:solidFill>
                <a:latin typeface="Arial Narrow"/>
              </a:rPr>
              <a:t>suggested securing the apical root segment by drilling a small hole in the root tip and threading a piece of suture material through the hole. The root is then </a:t>
            </a:r>
            <a:r>
              <a:rPr lang="en-GB" sz="1600" dirty="0" err="1">
                <a:solidFill>
                  <a:srgbClr val="000000"/>
                </a:solidFill>
                <a:latin typeface="Arial Narrow"/>
              </a:rPr>
              <a:t>resected</a:t>
            </a:r>
            <a:r>
              <a:rPr lang="en-GB" sz="1600" dirty="0">
                <a:solidFill>
                  <a:srgbClr val="000000"/>
                </a:solidFill>
                <a:latin typeface="Arial Narrow"/>
              </a:rPr>
              <a:t> at the appropriate level, and the root-end fragment is removed in one piece.</a:t>
            </a:r>
          </a:p>
          <a:p>
            <a:pPr algn="just"/>
            <a:endParaRPr lang="en-GB" sz="1600" dirty="0">
              <a:solidFill>
                <a:srgbClr val="000000"/>
              </a:solidFill>
              <a:latin typeface="Arial Narrow"/>
            </a:endParaRPr>
          </a:p>
          <a:p>
            <a:pPr algn="just"/>
            <a:r>
              <a:rPr lang="en-GB" sz="1600" dirty="0">
                <a:solidFill>
                  <a:srgbClr val="000000"/>
                </a:solidFill>
                <a:latin typeface="Arial Narrow"/>
              </a:rPr>
              <a:t> If a root fragment or other foreign object is displaced into the sinus, it should be removed. An </a:t>
            </a:r>
            <a:r>
              <a:rPr lang="en-GB" sz="1600" dirty="0" err="1">
                <a:solidFill>
                  <a:srgbClr val="000000"/>
                </a:solidFill>
                <a:latin typeface="Arial Narrow"/>
              </a:rPr>
              <a:t>orascope</a:t>
            </a:r>
            <a:r>
              <a:rPr lang="en-GB" sz="1600" dirty="0">
                <a:solidFill>
                  <a:srgbClr val="000000"/>
                </a:solidFill>
                <a:latin typeface="Arial Narrow"/>
              </a:rPr>
              <a:t> or endoscope may be useful for visualizing the foreign object, but referral for evaluation and surgical removal may be indicated if the fragment cannot be located and removed.</a:t>
            </a:r>
            <a:endParaRPr lang="en-IN" sz="1600" dirty="0">
              <a:solidFill>
                <a:srgbClr val="000000"/>
              </a:solidFill>
              <a:latin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1" y="2612570"/>
          <a:ext cx="10232570" cy="1817996"/>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Introduction </a:t>
                      </a:r>
                    </a:p>
                  </a:txBody>
                  <a:tcPr/>
                </a:tc>
                <a:tc>
                  <a:txBody>
                    <a:bodyPr/>
                    <a:lstStyle/>
                    <a:p>
                      <a:r>
                        <a:rPr lang="en-US" dirty="0"/>
                        <a:t>Cognitive </a:t>
                      </a:r>
                    </a:p>
                  </a:txBody>
                  <a:tcPr/>
                </a:tc>
                <a:tc>
                  <a:txBody>
                    <a:bodyPr/>
                    <a:lstStyle/>
                    <a:p>
                      <a:r>
                        <a:rPr lang="en-US" dirty="0"/>
                        <a:t>Must know</a:t>
                      </a:r>
                    </a:p>
                  </a:txBody>
                  <a:tcPr/>
                </a:tc>
                <a:extLst>
                  <a:ext uri="{0D108BD9-81ED-4DB2-BD59-A6C34878D82A}">
                    <a16:rowId xmlns:a16="http://schemas.microsoft.com/office/drawing/2014/main" val="3586572506"/>
                  </a:ext>
                </a:extLst>
              </a:tr>
              <a:tr h="454499">
                <a:tc>
                  <a:txBody>
                    <a:bodyPr/>
                    <a:lstStyle/>
                    <a:p>
                      <a:r>
                        <a:rPr lang="en-US" dirty="0"/>
                        <a:t>Method </a:t>
                      </a:r>
                    </a:p>
                  </a:txBody>
                  <a:tcPr/>
                </a:tc>
                <a:tc>
                  <a:txBody>
                    <a:bodyPr/>
                    <a:lstStyle/>
                    <a:p>
                      <a:r>
                        <a:rPr lang="en-US" dirty="0"/>
                        <a:t>Psychomotor </a:t>
                      </a:r>
                    </a:p>
                  </a:txBody>
                  <a:tcPr/>
                </a:tc>
                <a:tc>
                  <a:txBody>
                    <a:bodyPr/>
                    <a:lstStyle/>
                    <a:p>
                      <a:r>
                        <a:rPr lang="en-US" dirty="0"/>
                        <a:t>Must know </a:t>
                      </a:r>
                    </a:p>
                  </a:txBody>
                  <a:tcPr/>
                </a:tc>
                <a:extLst>
                  <a:ext uri="{0D108BD9-81ED-4DB2-BD59-A6C34878D82A}">
                    <a16:rowId xmlns:a16="http://schemas.microsoft.com/office/drawing/2014/main" val="2359924706"/>
                  </a:ext>
                </a:extLst>
              </a:tr>
              <a:tr h="454499">
                <a:tc>
                  <a:txBody>
                    <a:bodyPr/>
                    <a:lstStyle/>
                    <a:p>
                      <a:r>
                        <a:rPr lang="en-US" dirty="0"/>
                        <a:t>Armamentarium </a:t>
                      </a:r>
                    </a:p>
                  </a:txBody>
                  <a:tcPr/>
                </a:tc>
                <a:tc>
                  <a:txBody>
                    <a:bodyPr/>
                    <a:lstStyle/>
                    <a:p>
                      <a:r>
                        <a:rPr lang="en-US" dirty="0"/>
                        <a:t>Cognitive </a:t>
                      </a:r>
                    </a:p>
                  </a:txBody>
                  <a:tcPr/>
                </a:tc>
                <a:tc>
                  <a:txBody>
                    <a:bodyPr/>
                    <a:lstStyle/>
                    <a:p>
                      <a:r>
                        <a:rPr lang="en-US" dirty="0"/>
                        <a:t>Must know</a:t>
                      </a:r>
                    </a:p>
                  </a:txBody>
                  <a:tcPr/>
                </a:tc>
                <a:extLst>
                  <a:ext uri="{0D108BD9-81ED-4DB2-BD59-A6C34878D82A}">
                    <a16:rowId xmlns:a16="http://schemas.microsoft.com/office/drawing/2014/main" val="2577297493"/>
                  </a:ext>
                </a:extLst>
              </a:tr>
            </a:tbl>
          </a:graphicData>
        </a:graphic>
      </p:graphicFrame>
      <p:sp>
        <p:nvSpPr>
          <p:cNvPr id="3" name="TextBox 2"/>
          <p:cNvSpPr txBox="1"/>
          <p:nvPr/>
        </p:nvSpPr>
        <p:spPr>
          <a:xfrm>
            <a:off x="856343" y="4743275"/>
            <a:ext cx="8287656"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*Subtopic of importance</a:t>
            </a:r>
          </a:p>
          <a:p>
            <a:pPr marL="285750" indent="-285750">
              <a:buFont typeface="Arial" panose="020B0604020202020204" pitchFamily="34" charset="0"/>
              <a:buChar char="•"/>
            </a:pPr>
            <a:r>
              <a:rPr lang="en-US" sz="2800" dirty="0"/>
              <a:t>**  Cognitive, Psychomotor   or Affective </a:t>
            </a:r>
          </a:p>
          <a:p>
            <a:pPr marL="285750" indent="-285750">
              <a:buFont typeface="Arial" panose="020B0604020202020204" pitchFamily="34" charset="0"/>
              <a:buChar char="•"/>
            </a:pPr>
            <a:r>
              <a:rPr lang="en-US" sz="2800" dirty="0"/>
              <a:t># Must know , Nice to know  &amp; Desire to know </a:t>
            </a:r>
          </a:p>
          <a:p>
            <a:r>
              <a:rPr lang="en-US" sz="2800" dirty="0"/>
              <a:t>( Table to be prepared as per the above format )</a:t>
            </a:r>
          </a:p>
        </p:txBody>
      </p:sp>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4CA93-B8BD-455B-83F5-8E0F834C76DF}"/>
              </a:ext>
            </a:extLst>
          </p:cNvPr>
          <p:cNvSpPr/>
          <p:nvPr/>
        </p:nvSpPr>
        <p:spPr>
          <a:xfrm>
            <a:off x="1123506" y="722412"/>
            <a:ext cx="9830279" cy="3785652"/>
          </a:xfrm>
          <a:prstGeom prst="rect">
            <a:avLst/>
          </a:prstGeom>
        </p:spPr>
        <p:txBody>
          <a:bodyPr wrap="square">
            <a:spAutoFit/>
          </a:bodyPr>
          <a:lstStyle/>
          <a:p>
            <a:pPr algn="just"/>
            <a:r>
              <a:rPr lang="en-US" sz="2000" dirty="0">
                <a:solidFill>
                  <a:srgbClr val="FFFFFF"/>
                </a:solidFill>
                <a:latin typeface="Arial Narrow"/>
              </a:rPr>
              <a:t>In a study that measured mean distances between maxillary posterior teeth apices and the maxillary sinus floor and between the apices and the adjacent lateral bony surfaces using CT display data from 12 autopsy specimens and 38 human subjects, the apex of the maxillary second molar </a:t>
            </a:r>
            <a:r>
              <a:rPr lang="en-US" sz="2000" dirty="0" err="1">
                <a:solidFill>
                  <a:srgbClr val="FFFFFF"/>
                </a:solidFill>
                <a:latin typeface="Arial Narrow"/>
              </a:rPr>
              <a:t>mesiobuccal</a:t>
            </a:r>
            <a:r>
              <a:rPr lang="en-US" sz="2000" dirty="0">
                <a:solidFill>
                  <a:srgbClr val="FFFFFF"/>
                </a:solidFill>
                <a:latin typeface="Arial Narrow"/>
              </a:rPr>
              <a:t> root was found to be closest to the sinus floor (mean: 1.97 mm) and farthest from the buccal bony surface (mean: 4.45 mm), whereas the apex of the maxillary first premolar buccal root was found to be closest to the adjacent lateral bony surface (mean: 1.63 mm) and farthest from the sinus floor (mean: 7.05 mm). </a:t>
            </a:r>
          </a:p>
          <a:p>
            <a:pPr algn="just"/>
            <a:r>
              <a:rPr lang="en-US" sz="2000" dirty="0">
                <a:solidFill>
                  <a:srgbClr val="FFC000"/>
                </a:solidFill>
                <a:latin typeface="Arial Narrow"/>
              </a:rPr>
              <a:t> Eberhardt JA, </a:t>
            </a:r>
            <a:r>
              <a:rPr lang="en-US" sz="2000" dirty="0" err="1">
                <a:solidFill>
                  <a:srgbClr val="FFC000"/>
                </a:solidFill>
                <a:latin typeface="Arial Narrow"/>
              </a:rPr>
              <a:t>Torabinejad</a:t>
            </a:r>
            <a:r>
              <a:rPr lang="en-US" sz="2000" dirty="0">
                <a:solidFill>
                  <a:srgbClr val="FFC000"/>
                </a:solidFill>
                <a:latin typeface="Arial Narrow"/>
              </a:rPr>
              <a:t> M, Christiansen EL. A computed tomographic study of the distances between the maxillary sinus floor and the apices of the maxillary posterior teeth. Oral </a:t>
            </a:r>
            <a:r>
              <a:rPr lang="en-US" sz="2000" dirty="0" err="1">
                <a:solidFill>
                  <a:srgbClr val="FFC000"/>
                </a:solidFill>
                <a:latin typeface="Arial Narrow"/>
              </a:rPr>
              <a:t>Surg</a:t>
            </a:r>
            <a:r>
              <a:rPr lang="en-US" sz="2000" dirty="0">
                <a:solidFill>
                  <a:srgbClr val="FFC000"/>
                </a:solidFill>
                <a:latin typeface="Arial Narrow"/>
              </a:rPr>
              <a:t> Oral Med Oral </a:t>
            </a:r>
            <a:r>
              <a:rPr lang="en-US" sz="2000" dirty="0" err="1">
                <a:solidFill>
                  <a:srgbClr val="FFC000"/>
                </a:solidFill>
                <a:latin typeface="Arial Narrow"/>
              </a:rPr>
              <a:t>Pathol</a:t>
            </a:r>
            <a:endParaRPr lang="en-US" sz="2000" dirty="0">
              <a:solidFill>
                <a:srgbClr val="FFC000"/>
              </a:solidFill>
              <a:latin typeface="Arial Narrow"/>
            </a:endParaRPr>
          </a:p>
          <a:p>
            <a:pPr algn="just"/>
            <a:endParaRPr lang="en-US" sz="2000" dirty="0">
              <a:solidFill>
                <a:srgbClr val="FFFFFF"/>
              </a:solidFill>
              <a:latin typeface="Arial Narrow"/>
            </a:endParaRPr>
          </a:p>
          <a:p>
            <a:pPr algn="just"/>
            <a:endParaRPr lang="en-US" sz="2000" dirty="0">
              <a:solidFill>
                <a:srgbClr val="FFFFFF"/>
              </a:solidFill>
              <a:latin typeface="Arial Narrow"/>
            </a:endParaRPr>
          </a:p>
          <a:p>
            <a:pPr algn="just"/>
            <a:r>
              <a:rPr lang="en-US" sz="2000" dirty="0">
                <a:solidFill>
                  <a:srgbClr val="FFFFFF"/>
                </a:solidFill>
                <a:latin typeface="Arial Narrow"/>
              </a:rPr>
              <a:t>other study found the first premolar root tip to be farthest and the second molar </a:t>
            </a:r>
            <a:r>
              <a:rPr lang="en-US" sz="2000" dirty="0" err="1">
                <a:solidFill>
                  <a:srgbClr val="FFFFFF"/>
                </a:solidFill>
                <a:latin typeface="Arial Narrow"/>
              </a:rPr>
              <a:t>buccodistal</a:t>
            </a:r>
            <a:r>
              <a:rPr lang="en-US" sz="2000" dirty="0">
                <a:solidFill>
                  <a:srgbClr val="FFFFFF"/>
                </a:solidFill>
                <a:latin typeface="Arial Narrow"/>
              </a:rPr>
              <a:t> root tip to be closest to the sinus floor on both right and left sides. </a:t>
            </a:r>
          </a:p>
        </p:txBody>
      </p:sp>
    </p:spTree>
    <p:extLst>
      <p:ext uri="{BB962C8B-B14F-4D97-AF65-F5344CB8AC3E}">
        <p14:creationId xmlns:p14="http://schemas.microsoft.com/office/powerpoint/2010/main" val="299912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43C1A1-244F-440A-9EF8-465620D41350}"/>
              </a:ext>
            </a:extLst>
          </p:cNvPr>
          <p:cNvSpPr/>
          <p:nvPr/>
        </p:nvSpPr>
        <p:spPr>
          <a:xfrm>
            <a:off x="680626" y="138859"/>
            <a:ext cx="10434679" cy="3847207"/>
          </a:xfrm>
          <a:prstGeom prst="rect">
            <a:avLst/>
          </a:prstGeom>
        </p:spPr>
        <p:txBody>
          <a:bodyPr wrap="square">
            <a:spAutoFit/>
          </a:bodyPr>
          <a:lstStyle/>
          <a:p>
            <a:endParaRPr lang="en-US" sz="2800" b="1" dirty="0">
              <a:solidFill>
                <a:srgbClr val="FFFFFF"/>
              </a:solidFill>
              <a:latin typeface="Arial Narrow"/>
            </a:endParaRPr>
          </a:p>
          <a:p>
            <a:r>
              <a:rPr lang="en-US" dirty="0">
                <a:solidFill>
                  <a:srgbClr val="FFFFFF"/>
                </a:solidFill>
                <a:latin typeface="Arial Narrow"/>
              </a:rPr>
              <a:t>Major anatomical considerations </a:t>
            </a:r>
          </a:p>
          <a:p>
            <a:pPr marL="400050" indent="-400050">
              <a:buFontTx/>
              <a:buAutoNum type="romanLcParenBoth"/>
            </a:pPr>
            <a:endParaRPr lang="en-US" dirty="0">
              <a:solidFill>
                <a:srgbClr val="FFFFFF"/>
              </a:solidFill>
              <a:latin typeface="Arial Narrow"/>
            </a:endParaRPr>
          </a:p>
          <a:p>
            <a:pPr marL="400050" indent="-400050">
              <a:buFontTx/>
              <a:buAutoNum type="romanLcParenBoth"/>
            </a:pPr>
            <a:r>
              <a:rPr lang="en-US" dirty="0">
                <a:solidFill>
                  <a:srgbClr val="FFFFFF"/>
                </a:solidFill>
                <a:latin typeface="Arial Narrow"/>
              </a:rPr>
              <a:t> On the buccal aspect of the maxillary posterior arch, the major considerations include the malar (zygomatic) process, exostosis , muscle attachments and the maxillary antrum. </a:t>
            </a:r>
          </a:p>
          <a:p>
            <a:pPr marL="400050" indent="-400050">
              <a:buFontTx/>
              <a:buAutoNum type="romanLcParenBoth"/>
            </a:pPr>
            <a:endParaRPr lang="en-US" dirty="0">
              <a:solidFill>
                <a:srgbClr val="FFFFFF"/>
              </a:solidFill>
              <a:latin typeface="Arial Narrow"/>
            </a:endParaRPr>
          </a:p>
          <a:p>
            <a:pPr marL="400050" indent="-400050">
              <a:buFontTx/>
              <a:buAutoNum type="romanLcParenBoth"/>
            </a:pPr>
            <a:r>
              <a:rPr lang="en-US" dirty="0">
                <a:solidFill>
                  <a:srgbClr val="FFFFFF"/>
                </a:solidFill>
                <a:latin typeface="Arial Narrow"/>
              </a:rPr>
              <a:t>Often, the malar process is directly above or overlies the apex of the </a:t>
            </a:r>
            <a:r>
              <a:rPr lang="en-US" dirty="0" err="1">
                <a:solidFill>
                  <a:srgbClr val="FFFFFF"/>
                </a:solidFill>
                <a:latin typeface="Arial Narrow"/>
              </a:rPr>
              <a:t>mesiobuccal</a:t>
            </a:r>
            <a:r>
              <a:rPr lang="en-US" dirty="0">
                <a:solidFill>
                  <a:srgbClr val="FFFFFF"/>
                </a:solidFill>
                <a:latin typeface="Arial Narrow"/>
              </a:rPr>
              <a:t> root of the </a:t>
            </a:r>
            <a:r>
              <a:rPr lang="en-US" dirty="0" err="1">
                <a:solidFill>
                  <a:srgbClr val="FFFFFF"/>
                </a:solidFill>
                <a:latin typeface="Arial Narrow"/>
              </a:rPr>
              <a:t>maxiilary</a:t>
            </a:r>
            <a:r>
              <a:rPr lang="en-US" dirty="0">
                <a:solidFill>
                  <a:srgbClr val="FFFFFF"/>
                </a:solidFill>
                <a:latin typeface="Arial Narrow"/>
              </a:rPr>
              <a:t>  first molar </a:t>
            </a:r>
          </a:p>
          <a:p>
            <a:pPr marL="400050" indent="-400050">
              <a:buFontTx/>
              <a:buAutoNum type="romanLcParenBoth"/>
            </a:pPr>
            <a:endParaRPr lang="en-US" dirty="0">
              <a:solidFill>
                <a:srgbClr val="FFFFFF"/>
              </a:solidFill>
              <a:latin typeface="Arial Narrow"/>
            </a:endParaRPr>
          </a:p>
          <a:p>
            <a:pPr marL="400050" indent="-400050">
              <a:buFontTx/>
              <a:buAutoNum type="romanLcParenBoth"/>
            </a:pPr>
            <a:r>
              <a:rPr lang="en-US" dirty="0">
                <a:solidFill>
                  <a:srgbClr val="FFFFFF"/>
                </a:solidFill>
                <a:latin typeface="Arial Narrow"/>
              </a:rPr>
              <a:t>Ironically, this root is the frequent subject of surgical endodontics due to its anatomical canal variations (</a:t>
            </a:r>
            <a:r>
              <a:rPr lang="en-US" dirty="0" err="1">
                <a:solidFill>
                  <a:srgbClr val="DC9E1F">
                    <a:lumMod val="90000"/>
                  </a:srgbClr>
                </a:solidFill>
                <a:latin typeface="Arial Narrow"/>
              </a:rPr>
              <a:t>Biorndal</a:t>
            </a:r>
            <a:r>
              <a:rPr lang="en-US" dirty="0">
                <a:solidFill>
                  <a:srgbClr val="DC9E1F">
                    <a:lumMod val="90000"/>
                  </a:srgbClr>
                </a:solidFill>
                <a:latin typeface="Arial Narrow"/>
              </a:rPr>
              <a:t> &amp; Skidmore, 1983). </a:t>
            </a:r>
          </a:p>
          <a:p>
            <a:pPr marL="400050" indent="-400050">
              <a:buFontTx/>
              <a:buAutoNum type="romanLcParenBoth"/>
            </a:pPr>
            <a:endParaRPr lang="en-US" dirty="0">
              <a:solidFill>
                <a:srgbClr val="FFFFFF"/>
              </a:solidFill>
              <a:latin typeface="Arial Narrow"/>
            </a:endParaRPr>
          </a:p>
          <a:p>
            <a:pPr marL="400050" indent="-400050">
              <a:buFontTx/>
              <a:buAutoNum type="romanLcParenBoth"/>
            </a:pPr>
            <a:r>
              <a:rPr lang="en-US" dirty="0">
                <a:solidFill>
                  <a:srgbClr val="FFFFFF"/>
                </a:solidFill>
                <a:latin typeface="Arial Narrow"/>
              </a:rPr>
              <a:t>The process consists of thick dense bone, and flap retraction and access to the root may be impeded. &amp; there may be difficulty in discerning the proper outline of the root within  its dense bony housing..</a:t>
            </a:r>
          </a:p>
        </p:txBody>
      </p:sp>
      <p:pic>
        <p:nvPicPr>
          <p:cNvPr id="6" name="Picture 5">
            <a:extLst>
              <a:ext uri="{FF2B5EF4-FFF2-40B4-BE49-F238E27FC236}">
                <a16:creationId xmlns:a16="http://schemas.microsoft.com/office/drawing/2014/main" id="{50A7FF9A-7D99-4B8C-84BB-B00DF9202186}"/>
              </a:ext>
            </a:extLst>
          </p:cNvPr>
          <p:cNvPicPr>
            <a:picLocks noChangeAspect="1"/>
          </p:cNvPicPr>
          <p:nvPr/>
        </p:nvPicPr>
        <p:blipFill rotWithShape="1">
          <a:blip r:embed="rId2"/>
          <a:srcRect l="26906" t="38829" r="24906" b="16483"/>
          <a:stretch/>
        </p:blipFill>
        <p:spPr>
          <a:xfrm>
            <a:off x="4385692" y="4274820"/>
            <a:ext cx="5552200" cy="2354580"/>
          </a:xfrm>
          <a:prstGeom prst="rect">
            <a:avLst/>
          </a:prstGeom>
        </p:spPr>
      </p:pic>
    </p:spTree>
    <p:extLst>
      <p:ext uri="{BB962C8B-B14F-4D97-AF65-F5344CB8AC3E}">
        <p14:creationId xmlns:p14="http://schemas.microsoft.com/office/powerpoint/2010/main" val="203555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34964" y="1"/>
            <a:ext cx="9740298" cy="6169617"/>
          </a:xfrm>
          <a:prstGeom prst="rect">
            <a:avLst/>
          </a:prstGeom>
        </p:spPr>
        <p:txBody>
          <a:bodyPr>
            <a:noAutofit/>
          </a:bodyPr>
          <a:lstStyle/>
          <a:p>
            <a:endParaRPr lang="en-IN" sz="1800" dirty="0"/>
          </a:p>
          <a:p>
            <a:endParaRPr lang="en-IN" sz="1800" dirty="0"/>
          </a:p>
          <a:p>
            <a:r>
              <a:rPr lang="en-IN" sz="1800" dirty="0"/>
              <a:t>The </a:t>
            </a:r>
            <a:r>
              <a:rPr lang="en-IN" sz="1800" dirty="0">
                <a:solidFill>
                  <a:srgbClr val="00B0F0"/>
                </a:solidFill>
              </a:rPr>
              <a:t>palatal roots </a:t>
            </a:r>
            <a:r>
              <a:rPr lang="en-IN" sz="1800" dirty="0"/>
              <a:t>of maxillary molars present a special challenge for surgical access. Palatal roots may be reached from either a </a:t>
            </a:r>
            <a:r>
              <a:rPr lang="en-IN" sz="1800" dirty="0" err="1">
                <a:solidFill>
                  <a:srgbClr val="00B0F0"/>
                </a:solidFill>
              </a:rPr>
              <a:t>buccal</a:t>
            </a:r>
            <a:r>
              <a:rPr lang="en-IN" sz="1800" dirty="0">
                <a:solidFill>
                  <a:srgbClr val="00B0F0"/>
                </a:solidFill>
              </a:rPr>
              <a:t> (</a:t>
            </a:r>
            <a:r>
              <a:rPr lang="en-IN" sz="1800" dirty="0" err="1">
                <a:solidFill>
                  <a:srgbClr val="00B0F0"/>
                </a:solidFill>
              </a:rPr>
              <a:t>transantral</a:t>
            </a:r>
            <a:r>
              <a:rPr lang="en-IN" sz="1800" dirty="0">
                <a:solidFill>
                  <a:srgbClr val="00B0F0"/>
                </a:solidFill>
              </a:rPr>
              <a:t>) or palatal approach</a:t>
            </a:r>
            <a:r>
              <a:rPr lang="en-IN" sz="1800" dirty="0"/>
              <a:t>. </a:t>
            </a:r>
          </a:p>
          <a:p>
            <a:endParaRPr lang="en-IN" sz="1800" dirty="0"/>
          </a:p>
        </p:txBody>
      </p:sp>
      <p:pic>
        <p:nvPicPr>
          <p:cNvPr id="4" name="Picture 2"/>
          <p:cNvPicPr>
            <a:picLocks noChangeAspect="1" noChangeArrowheads="1"/>
          </p:cNvPicPr>
          <p:nvPr/>
        </p:nvPicPr>
        <p:blipFill>
          <a:blip r:embed="rId2"/>
          <a:srcRect/>
          <a:stretch>
            <a:fillRect/>
          </a:stretch>
        </p:blipFill>
        <p:spPr bwMode="auto">
          <a:xfrm>
            <a:off x="9317424" y="1357299"/>
            <a:ext cx="2539614" cy="1943737"/>
          </a:xfrm>
          <a:prstGeom prst="rect">
            <a:avLst/>
          </a:prstGeom>
          <a:noFill/>
          <a:ln w="9525">
            <a:noFill/>
            <a:miter lim="800000"/>
            <a:headEnd/>
            <a:tailEnd/>
          </a:ln>
          <a:effectLst/>
        </p:spPr>
      </p:pic>
      <p:sp>
        <p:nvSpPr>
          <p:cNvPr id="5" name="Rectangle 4"/>
          <p:cNvSpPr/>
          <p:nvPr/>
        </p:nvSpPr>
        <p:spPr>
          <a:xfrm>
            <a:off x="9167834" y="3357563"/>
            <a:ext cx="2689204" cy="769441"/>
          </a:xfrm>
          <a:prstGeom prst="rect">
            <a:avLst/>
          </a:prstGeom>
        </p:spPr>
        <p:txBody>
          <a:bodyPr wrap="square">
            <a:spAutoFit/>
          </a:bodyPr>
          <a:lstStyle/>
          <a:p>
            <a:r>
              <a:rPr lang="en-IN" sz="1100" dirty="0">
                <a:solidFill>
                  <a:srgbClr val="FFFFFF"/>
                </a:solidFill>
                <a:latin typeface="Arial Narrow"/>
              </a:rPr>
              <a:t>Palatal view showing the position of the greater palatine foramen </a:t>
            </a:r>
            <a:r>
              <a:rPr lang="en-IN" sz="1100" i="1" dirty="0">
                <a:solidFill>
                  <a:srgbClr val="FFFFFF"/>
                </a:solidFill>
                <a:latin typeface="Arial Narrow"/>
              </a:rPr>
              <a:t>(arrows). The approximate location of the anterior </a:t>
            </a:r>
            <a:r>
              <a:rPr lang="en-IN" sz="1100" dirty="0">
                <a:solidFill>
                  <a:srgbClr val="FFFFFF"/>
                </a:solidFill>
                <a:latin typeface="Arial Narrow"/>
              </a:rPr>
              <a:t>palatine artery is marked in red.</a:t>
            </a:r>
          </a:p>
        </p:txBody>
      </p:sp>
      <p:sp>
        <p:nvSpPr>
          <p:cNvPr id="6" name="Rectangle 5"/>
          <p:cNvSpPr/>
          <p:nvPr/>
        </p:nvSpPr>
        <p:spPr>
          <a:xfrm>
            <a:off x="666712" y="1714488"/>
            <a:ext cx="3571900" cy="3429024"/>
          </a:xfrm>
          <a:prstGeom prst="rect">
            <a:avLst/>
          </a:prstGeom>
          <a:blipFill>
            <a:blip r:embed="rId3"/>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lstStyle/>
          <a:p>
            <a:r>
              <a:rPr lang="en-IN" dirty="0">
                <a:solidFill>
                  <a:srgbClr val="000000"/>
                </a:solidFill>
                <a:latin typeface="Arial Narrow"/>
              </a:rPr>
              <a:t>Wallace described a </a:t>
            </a:r>
            <a:r>
              <a:rPr lang="en-IN" dirty="0" err="1">
                <a:solidFill>
                  <a:srgbClr val="000000"/>
                </a:solidFill>
                <a:latin typeface="Arial Narrow"/>
              </a:rPr>
              <a:t>transantral</a:t>
            </a:r>
            <a:r>
              <a:rPr lang="en-IN" dirty="0">
                <a:solidFill>
                  <a:srgbClr val="000000"/>
                </a:solidFill>
                <a:latin typeface="Arial Narrow"/>
              </a:rPr>
              <a:t> approach in which a </a:t>
            </a:r>
            <a:r>
              <a:rPr lang="en-IN" dirty="0" err="1">
                <a:solidFill>
                  <a:srgbClr val="000000"/>
                </a:solidFill>
                <a:latin typeface="Arial Narrow"/>
              </a:rPr>
              <a:t>buccal</a:t>
            </a:r>
            <a:r>
              <a:rPr lang="en-IN" dirty="0">
                <a:solidFill>
                  <a:srgbClr val="000000"/>
                </a:solidFill>
                <a:latin typeface="Arial Narrow"/>
              </a:rPr>
              <a:t> flap is reflected, the </a:t>
            </a:r>
            <a:r>
              <a:rPr lang="en-IN" dirty="0" err="1">
                <a:solidFill>
                  <a:srgbClr val="000000"/>
                </a:solidFill>
                <a:latin typeface="Arial Narrow"/>
              </a:rPr>
              <a:t>buccal</a:t>
            </a:r>
            <a:r>
              <a:rPr lang="en-IN" dirty="0">
                <a:solidFill>
                  <a:srgbClr val="000000"/>
                </a:solidFill>
                <a:latin typeface="Arial Narrow"/>
              </a:rPr>
              <a:t> roots are </a:t>
            </a:r>
            <a:r>
              <a:rPr lang="en-IN" dirty="0" err="1">
                <a:solidFill>
                  <a:srgbClr val="000000"/>
                </a:solidFill>
                <a:latin typeface="Arial Narrow"/>
              </a:rPr>
              <a:t>resected</a:t>
            </a:r>
            <a:r>
              <a:rPr lang="en-IN" dirty="0">
                <a:solidFill>
                  <a:srgbClr val="000000"/>
                </a:solidFill>
                <a:latin typeface="Arial Narrow"/>
              </a:rPr>
              <a:t>, the </a:t>
            </a:r>
            <a:r>
              <a:rPr lang="en-IN" dirty="0" err="1">
                <a:solidFill>
                  <a:srgbClr val="000000"/>
                </a:solidFill>
                <a:latin typeface="Arial Narrow"/>
              </a:rPr>
              <a:t>osteotomy</a:t>
            </a:r>
            <a:r>
              <a:rPr lang="en-IN" dirty="0">
                <a:solidFill>
                  <a:srgbClr val="000000"/>
                </a:solidFill>
                <a:latin typeface="Arial Narrow"/>
              </a:rPr>
              <a:t> access into the sinus is enlarged to approximately 1 × 1.5 cm, and the palatal root tip is </a:t>
            </a:r>
            <a:r>
              <a:rPr lang="en-IN" dirty="0" err="1">
                <a:solidFill>
                  <a:srgbClr val="000000"/>
                </a:solidFill>
                <a:latin typeface="Arial Narrow"/>
              </a:rPr>
              <a:t>resected</a:t>
            </a:r>
            <a:r>
              <a:rPr lang="en-IN" dirty="0">
                <a:solidFill>
                  <a:srgbClr val="000000"/>
                </a:solidFill>
                <a:latin typeface="Arial Narrow"/>
              </a:rPr>
              <a:t>, ultrasonically prepared, and filled.</a:t>
            </a:r>
          </a:p>
          <a:p>
            <a:endParaRPr lang="en-IN" dirty="0">
              <a:solidFill>
                <a:srgbClr val="000000"/>
              </a:solidFill>
              <a:latin typeface="Arial Narrow"/>
            </a:endParaRPr>
          </a:p>
          <a:p>
            <a:r>
              <a:rPr lang="en-IN" dirty="0">
                <a:solidFill>
                  <a:srgbClr val="000000"/>
                </a:solidFill>
                <a:latin typeface="Arial Narrow"/>
              </a:rPr>
              <a:t>The sinus may be packed with moist gauze to catch debris, and it should be irrigated with sterile saline upon completion of the surgery. </a:t>
            </a:r>
          </a:p>
        </p:txBody>
      </p:sp>
      <p:sp>
        <p:nvSpPr>
          <p:cNvPr id="7" name="Content Placeholder 4"/>
          <p:cNvSpPr>
            <a:spLocks noGrp="1"/>
          </p:cNvSpPr>
          <p:nvPr>
            <p:ph sz="quarter" idx="13"/>
          </p:nvPr>
        </p:nvSpPr>
        <p:spPr>
          <a:xfrm>
            <a:off x="4595802" y="1785926"/>
            <a:ext cx="4421396" cy="4572016"/>
          </a:xfrm>
          <a:prstGeom prst="rect">
            <a:avLst/>
          </a:prstGeom>
          <a:blipFill>
            <a:blip r:embed="rId4"/>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normAutofit fontScale="92500" lnSpcReduction="10000"/>
          </a:bodyPr>
          <a:lstStyle/>
          <a:p>
            <a:pPr>
              <a:buNone/>
            </a:pPr>
            <a:endParaRPr lang="en-IN" sz="1600" dirty="0"/>
          </a:p>
          <a:p>
            <a:pPr>
              <a:buNone/>
            </a:pPr>
            <a:r>
              <a:rPr lang="en-IN" sz="1600" dirty="0"/>
              <a:t>Palatal approach may seem more direct But Visibility in the surgical field is    reduced, and manipulation of instruments is more difficult than with most routine </a:t>
            </a:r>
            <a:r>
              <a:rPr lang="en-IN" sz="1600" dirty="0" err="1"/>
              <a:t>buccal</a:t>
            </a:r>
            <a:r>
              <a:rPr lang="en-IN" sz="1600" dirty="0"/>
              <a:t> approaches</a:t>
            </a:r>
          </a:p>
          <a:p>
            <a:pPr>
              <a:buNone/>
            </a:pPr>
            <a:r>
              <a:rPr lang="en-GB" sz="1600" dirty="0"/>
              <a:t>Patients with a deep, vertical palatal vault are better candidates for this  approach than   individuals with a wide, shallow palate. A sinus tract or a large lesion on the palatal root  may allow easier access and better visualization of the palatal root because only limited bone removal would be required.</a:t>
            </a:r>
            <a:endParaRPr lang="en-IN" sz="1600" dirty="0"/>
          </a:p>
          <a:p>
            <a:pPr>
              <a:buNone/>
            </a:pPr>
            <a:r>
              <a:rPr lang="en-IN" sz="1600" dirty="0"/>
              <a:t>The position of the </a:t>
            </a:r>
            <a:r>
              <a:rPr lang="en-IN" sz="1600" dirty="0">
                <a:solidFill>
                  <a:srgbClr val="00B0F0"/>
                </a:solidFill>
              </a:rPr>
              <a:t>anterior palatine artery </a:t>
            </a:r>
            <a:r>
              <a:rPr lang="en-IN" sz="1600" dirty="0"/>
              <a:t>must be carefully considered when the incision is made and the flap reflected.</a:t>
            </a:r>
          </a:p>
          <a:p>
            <a:pPr>
              <a:buNone/>
            </a:pPr>
            <a:r>
              <a:rPr lang="en-IN" sz="1600" dirty="0"/>
              <a:t>If the anterior palatine artery is severed, local clamping and pressure may not stop the </a:t>
            </a:r>
            <a:r>
              <a:rPr lang="en-IN" sz="1600" dirty="0" err="1"/>
              <a:t>hemorrhage</a:t>
            </a:r>
            <a:r>
              <a:rPr lang="en-IN" sz="1600" dirty="0"/>
              <a:t>, and ligation of the external carotid artery may be necessary</a:t>
            </a:r>
          </a:p>
          <a:p>
            <a:pPr>
              <a:buNone/>
            </a:pPr>
            <a:endParaRPr lang="en-GB" dirty="0"/>
          </a:p>
        </p:txBody>
      </p:sp>
    </p:spTree>
    <p:extLst>
      <p:ext uri="{BB962C8B-B14F-4D97-AF65-F5344CB8AC3E}">
        <p14:creationId xmlns:p14="http://schemas.microsoft.com/office/powerpoint/2010/main" val="368789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26" y="285728"/>
            <a:ext cx="7454094" cy="840474"/>
          </a:xfrm>
        </p:spPr>
        <p:txBody>
          <a:bodyPr>
            <a:normAutofit/>
          </a:bodyPr>
          <a:lstStyle/>
          <a:p>
            <a:r>
              <a:rPr lang="en-IN" b="1" i="1" dirty="0">
                <a:solidFill>
                  <a:srgbClr val="FFC000"/>
                </a:solidFill>
              </a:rPr>
              <a:t>Anterior Maxilla and Mandible</a:t>
            </a:r>
            <a:endParaRPr lang="en-IN" b="1" dirty="0">
              <a:solidFill>
                <a:srgbClr val="FFC000"/>
              </a:solidFill>
            </a:endParaRPr>
          </a:p>
        </p:txBody>
      </p:sp>
      <p:sp>
        <p:nvSpPr>
          <p:cNvPr id="3" name="Content Placeholder 2"/>
          <p:cNvSpPr>
            <a:spLocks noGrp="1"/>
          </p:cNvSpPr>
          <p:nvPr>
            <p:ph sz="quarter" idx="4294967295"/>
          </p:nvPr>
        </p:nvSpPr>
        <p:spPr>
          <a:xfrm>
            <a:off x="748785" y="1275010"/>
            <a:ext cx="9505712" cy="4997003"/>
          </a:xfrm>
          <a:prstGeom prst="rect">
            <a:avLst/>
          </a:prstGeom>
        </p:spPr>
        <p:txBody>
          <a:bodyPr>
            <a:noAutofit/>
          </a:bodyPr>
          <a:lstStyle/>
          <a:p>
            <a:pPr algn="just"/>
            <a:r>
              <a:rPr lang="en-GB" sz="2000" dirty="0" err="1"/>
              <a:t>Periradicular</a:t>
            </a:r>
            <a:r>
              <a:rPr lang="en-GB" sz="2000" dirty="0"/>
              <a:t> surgery on anterior teeth generally involves fewer </a:t>
            </a:r>
          </a:p>
          <a:p>
            <a:pPr algn="just">
              <a:buNone/>
            </a:pPr>
            <a:r>
              <a:rPr lang="en-GB" sz="2000" dirty="0"/>
              <a:t>      anatomic hazards and potential complications than in posterior teeth. </a:t>
            </a:r>
          </a:p>
          <a:p>
            <a:pPr algn="just"/>
            <a:r>
              <a:rPr lang="en-IN" sz="2000" dirty="0">
                <a:solidFill>
                  <a:srgbClr val="00B0F0"/>
                </a:solidFill>
                <a:latin typeface="Times New Roman" panose="02020603050405020304" pitchFamily="18" charset="0"/>
                <a:cs typeface="Times New Roman" panose="02020603050405020304" pitchFamily="18" charset="0"/>
              </a:rPr>
              <a:t>Long roots, a shallow vestibule, or lingual inclination of the roots the root apices of maxillary central and lateral incisors can be quite close to the floor of the nose and the bony anterior nasal spine. </a:t>
            </a:r>
          </a:p>
          <a:p>
            <a:pPr algn="just"/>
            <a:r>
              <a:rPr lang="en-IN" sz="2000" dirty="0">
                <a:latin typeface="Times New Roman" panose="02020603050405020304" pitchFamily="18" charset="0"/>
                <a:cs typeface="Times New Roman" panose="02020603050405020304" pitchFamily="18" charset="0"/>
              </a:rPr>
              <a:t>The average maxillary canine is about 26 mm long and usually presents no difficulty for surgical access, but the combination of a shallow vestibule and a longer-than-average root length could complicate  access to the root apex area.</a:t>
            </a:r>
          </a:p>
          <a:p>
            <a:pPr algn="just">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An alternative approach for long-rooted teeth and root tips in the vicinity of critical anatomic structures is to </a:t>
            </a:r>
            <a:r>
              <a:rPr lang="en-IN" sz="2000" dirty="0">
                <a:solidFill>
                  <a:srgbClr val="00B0F0"/>
                </a:solidFill>
                <a:latin typeface="Times New Roman" panose="02020603050405020304" pitchFamily="18" charset="0"/>
                <a:cs typeface="Times New Roman" panose="02020603050405020304" pitchFamily="18" charset="0"/>
              </a:rPr>
              <a:t>enter the bone and resect the root at a level approximately 3 mm coronal to the apex</a:t>
            </a:r>
            <a:r>
              <a:rPr lang="en-IN" sz="2000" dirty="0">
                <a:latin typeface="Times New Roman" panose="02020603050405020304" pitchFamily="18" charset="0"/>
                <a:cs typeface="Times New Roman" panose="02020603050405020304" pitchFamily="18" charset="0"/>
              </a:rPr>
              <a:t>. After the root tip is removed, the area apical to the root can be inspected and curetted as needed.</a:t>
            </a:r>
          </a:p>
          <a:p>
            <a:pPr algn="just"/>
            <a:r>
              <a:rPr lang="en-IN" sz="2000" dirty="0">
                <a:latin typeface="Times New Roman" panose="02020603050405020304" pitchFamily="18" charset="0"/>
                <a:cs typeface="Times New Roman" panose="02020603050405020304" pitchFamily="18" charset="0"/>
              </a:rPr>
              <a:t>mandibular incisors-lingual root inclination, a shallow vestibule, and a prominent mental protuberance all can increase the degree  of difficulty.</a:t>
            </a:r>
          </a:p>
          <a:p>
            <a:pPr algn="just">
              <a:buNone/>
            </a:pPr>
            <a:endParaRPr lang="en-IN" sz="2000" dirty="0">
              <a:latin typeface="Times New Roman" panose="02020603050405020304" pitchFamily="18" charset="0"/>
              <a:cs typeface="Times New Roman" panose="02020603050405020304" pitchFamily="18" charset="0"/>
            </a:endParaRPr>
          </a:p>
          <a:p>
            <a:pPr algn="just"/>
            <a:endParaRPr lang="en-IN" sz="2000" dirty="0">
              <a:latin typeface="Times New Roman" panose="02020603050405020304" pitchFamily="18" charset="0"/>
              <a:cs typeface="Times New Roman" panose="02020603050405020304" pitchFamily="18" charset="0"/>
            </a:endParaRPr>
          </a:p>
        </p:txBody>
      </p:sp>
      <p:pic>
        <p:nvPicPr>
          <p:cNvPr id="168962" name="Picture 2"/>
          <p:cNvPicPr>
            <a:picLocks noChangeAspect="1" noChangeArrowheads="1"/>
          </p:cNvPicPr>
          <p:nvPr/>
        </p:nvPicPr>
        <p:blipFill>
          <a:blip r:embed="rId2"/>
          <a:srcRect/>
          <a:stretch>
            <a:fillRect/>
          </a:stretch>
        </p:blipFill>
        <p:spPr bwMode="auto">
          <a:xfrm>
            <a:off x="8604400" y="0"/>
            <a:ext cx="3252638" cy="2214562"/>
          </a:xfrm>
          <a:prstGeom prst="rect">
            <a:avLst/>
          </a:prstGeom>
          <a:noFill/>
          <a:ln w="9525">
            <a:noFill/>
            <a:miter lim="800000"/>
            <a:headEnd/>
            <a:tailEnd/>
          </a:ln>
          <a:effectLst/>
        </p:spPr>
      </p:pic>
    </p:spTree>
    <p:extLst>
      <p:ext uri="{BB962C8B-B14F-4D97-AF65-F5344CB8AC3E}">
        <p14:creationId xmlns:p14="http://schemas.microsoft.com/office/powerpoint/2010/main" val="329828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105" y="206090"/>
            <a:ext cx="9354446" cy="875763"/>
          </a:xfrm>
        </p:spPr>
        <p:txBody>
          <a:bodyPr>
            <a:normAutofit/>
          </a:bodyPr>
          <a:lstStyle/>
          <a:p>
            <a:r>
              <a:rPr lang="en-IN" dirty="0">
                <a:solidFill>
                  <a:srgbClr val="FFFF00"/>
                </a:solidFill>
              </a:rPr>
              <a:t>Patient Preparation for Surgery</a:t>
            </a:r>
          </a:p>
        </p:txBody>
      </p:sp>
      <p:sp>
        <p:nvSpPr>
          <p:cNvPr id="3" name="Content Placeholder 2"/>
          <p:cNvSpPr>
            <a:spLocks noGrp="1"/>
          </p:cNvSpPr>
          <p:nvPr>
            <p:ph sz="quarter" idx="4294967295"/>
          </p:nvPr>
        </p:nvSpPr>
        <p:spPr>
          <a:xfrm>
            <a:off x="1180005" y="1181562"/>
            <a:ext cx="9342277" cy="5463938"/>
          </a:xfrm>
          <a:prstGeom prst="rect">
            <a:avLst/>
          </a:prstGeom>
        </p:spPr>
        <p:txBody>
          <a:bodyPr>
            <a:normAutofit/>
          </a:bodyPr>
          <a:lstStyle/>
          <a:p>
            <a:r>
              <a:rPr lang="en-IN" sz="2000" i="1" dirty="0">
                <a:solidFill>
                  <a:srgbClr val="FF0000"/>
                </a:solidFill>
                <a:latin typeface="Times New Roman" panose="02020603050405020304" pitchFamily="18" charset="0"/>
                <a:cs typeface="Times New Roman" panose="02020603050405020304" pitchFamily="18" charset="0"/>
              </a:rPr>
              <a:t>Informed Consent Issues </a:t>
            </a:r>
            <a:r>
              <a:rPr lang="en-IN" sz="2000" i="1" dirty="0">
                <a:latin typeface="Times New Roman" panose="02020603050405020304" pitchFamily="18" charset="0"/>
                <a:cs typeface="Times New Roman" panose="02020603050405020304" pitchFamily="18" charset="0"/>
              </a:rPr>
              <a:t>Specific to Surgery</a:t>
            </a:r>
          </a:p>
          <a:p>
            <a:r>
              <a:rPr lang="en-IN" sz="2000" dirty="0">
                <a:latin typeface="Times New Roman" panose="02020603050405020304" pitchFamily="18" charset="0"/>
                <a:cs typeface="Times New Roman" panose="02020603050405020304" pitchFamily="18" charset="0"/>
              </a:rPr>
              <a:t>The patient must be thoroughly advised of the </a:t>
            </a:r>
            <a:r>
              <a:rPr lang="en-IN" sz="2000" dirty="0">
                <a:solidFill>
                  <a:srgbClr val="00B0F0"/>
                </a:solidFill>
                <a:latin typeface="Times New Roman" panose="02020603050405020304" pitchFamily="18" charset="0"/>
                <a:cs typeface="Times New Roman" panose="02020603050405020304" pitchFamily="18" charset="0"/>
              </a:rPr>
              <a:t>benefits, risks</a:t>
            </a:r>
            <a:r>
              <a:rPr lang="en-IN" sz="2000" dirty="0">
                <a:latin typeface="Times New Roman" panose="02020603050405020304" pitchFamily="18" charset="0"/>
                <a:cs typeface="Times New Roman" panose="02020603050405020304" pitchFamily="18" charset="0"/>
              </a:rPr>
              <a:t>, and other treatment options and must be given an opportunity to ask questions. </a:t>
            </a:r>
          </a:p>
          <a:p>
            <a:r>
              <a:rPr lang="en-IN" sz="2000" dirty="0">
                <a:latin typeface="Times New Roman" panose="02020603050405020304" pitchFamily="18" charset="0"/>
                <a:cs typeface="Times New Roman" panose="02020603050405020304" pitchFamily="18" charset="0"/>
              </a:rPr>
              <a:t>The main consent issues specific to surgical procedures are closely related to the anatomic considerations . That is, </a:t>
            </a:r>
            <a:r>
              <a:rPr lang="en-IN" sz="2000" dirty="0">
                <a:solidFill>
                  <a:srgbClr val="00B0F0"/>
                </a:solidFill>
                <a:latin typeface="Times New Roman" panose="02020603050405020304" pitchFamily="18" charset="0"/>
                <a:cs typeface="Times New Roman" panose="02020603050405020304" pitchFamily="18" charset="0"/>
              </a:rPr>
              <a:t>major neurovascular bundles </a:t>
            </a:r>
            <a:r>
              <a:rPr lang="en-IN" sz="2000" dirty="0">
                <a:latin typeface="Times New Roman" panose="02020603050405020304" pitchFamily="18" charset="0"/>
                <a:cs typeface="Times New Roman" panose="02020603050405020304" pitchFamily="18" charset="0"/>
              </a:rPr>
              <a:t>may be traumatized, and a sinus exposure may occur.</a:t>
            </a:r>
          </a:p>
          <a:p>
            <a:r>
              <a:rPr lang="en-IN" sz="2000" dirty="0">
                <a:latin typeface="Times New Roman" panose="02020603050405020304" pitchFamily="18" charset="0"/>
                <a:cs typeface="Times New Roman" panose="02020603050405020304" pitchFamily="18" charset="0"/>
              </a:rPr>
              <a:t> </a:t>
            </a:r>
            <a:r>
              <a:rPr lang="en-IN" sz="2000" dirty="0" err="1">
                <a:solidFill>
                  <a:srgbClr val="00B0F0"/>
                </a:solidFill>
                <a:latin typeface="Times New Roman" panose="02020603050405020304" pitchFamily="18" charset="0"/>
                <a:cs typeface="Times New Roman" panose="02020603050405020304" pitchFamily="18" charset="0"/>
              </a:rPr>
              <a:t>Paresthesia</a:t>
            </a:r>
            <a:r>
              <a:rPr lang="en-IN" sz="2000" dirty="0">
                <a:latin typeface="Times New Roman" panose="02020603050405020304" pitchFamily="18" charset="0"/>
                <a:cs typeface="Times New Roman" panose="02020603050405020304" pitchFamily="18" charset="0"/>
              </a:rPr>
              <a:t> after mandibular posterior surgery is uncommon but should be discussed with the patient, since this potential complication is a risk some patients may be unwilling to assume. </a:t>
            </a:r>
          </a:p>
          <a:p>
            <a:r>
              <a:rPr lang="en-IN" sz="2000" dirty="0">
                <a:solidFill>
                  <a:srgbClr val="00B0F0"/>
                </a:solidFill>
                <a:latin typeface="Times New Roman" panose="02020603050405020304" pitchFamily="18" charset="0"/>
                <a:cs typeface="Times New Roman" panose="02020603050405020304" pitchFamily="18" charset="0"/>
              </a:rPr>
              <a:t>Postoperative</a:t>
            </a:r>
            <a:r>
              <a:rPr lang="en-IN" sz="2000" dirty="0">
                <a:latin typeface="Times New Roman" panose="02020603050405020304" pitchFamily="18" charset="0"/>
                <a:cs typeface="Times New Roman" panose="02020603050405020304" pitchFamily="18" charset="0"/>
              </a:rPr>
              <a:t> swelling, bruising, bleeding, and infections are possible complications that typically are self-limiting or readily manageable.</a:t>
            </a:r>
          </a:p>
        </p:txBody>
      </p:sp>
    </p:spTree>
    <p:extLst>
      <p:ext uri="{BB962C8B-B14F-4D97-AF65-F5344CB8AC3E}">
        <p14:creationId xmlns:p14="http://schemas.microsoft.com/office/powerpoint/2010/main" val="2682623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i="1" dirty="0">
                <a:solidFill>
                  <a:srgbClr val="FFFF00"/>
                </a:solidFill>
              </a:rPr>
              <a:t>Premedication: NSAIDs, Antibiotics, </a:t>
            </a:r>
            <a:r>
              <a:rPr lang="en-IN" i="1" dirty="0" err="1">
                <a:solidFill>
                  <a:srgbClr val="FFFF00"/>
                </a:solidFill>
              </a:rPr>
              <a:t>Chlorhexidine</a:t>
            </a:r>
            <a:r>
              <a:rPr lang="en-IN" i="1" dirty="0">
                <a:solidFill>
                  <a:srgbClr val="FFFF00"/>
                </a:solidFill>
              </a:rPr>
              <a:t>, and Conscious Sedation</a:t>
            </a:r>
            <a:endParaRPr lang="en-IN" dirty="0">
              <a:solidFill>
                <a:srgbClr val="FFFF00"/>
              </a:solidFill>
            </a:endParaRPr>
          </a:p>
        </p:txBody>
      </p:sp>
      <p:sp>
        <p:nvSpPr>
          <p:cNvPr id="3" name="Content Placeholder 2"/>
          <p:cNvSpPr>
            <a:spLocks noGrp="1"/>
          </p:cNvSpPr>
          <p:nvPr>
            <p:ph sz="quarter" idx="4294967295"/>
          </p:nvPr>
        </p:nvSpPr>
        <p:spPr>
          <a:xfrm>
            <a:off x="975079" y="1930401"/>
            <a:ext cx="9814951" cy="4110962"/>
          </a:xfrm>
          <a:prstGeom prst="rect">
            <a:avLst/>
          </a:prstGeom>
        </p:spPr>
        <p:txBody>
          <a:bodyPr>
            <a:normAutofit fontScale="92500" lnSpcReduction="20000"/>
          </a:bodyPr>
          <a:lstStyle/>
          <a:p>
            <a:r>
              <a:rPr lang="en-IN" sz="2000" dirty="0">
                <a:latin typeface="Times New Roman" panose="02020603050405020304" pitchFamily="18" charset="0"/>
                <a:cs typeface="Times New Roman" panose="02020603050405020304" pitchFamily="18" charset="0"/>
              </a:rPr>
              <a:t>Administration of an </a:t>
            </a:r>
            <a:r>
              <a:rPr lang="en-IN" sz="2000" dirty="0">
                <a:solidFill>
                  <a:srgbClr val="0070C0"/>
                </a:solidFill>
                <a:latin typeface="Times New Roman" panose="02020603050405020304" pitchFamily="18" charset="0"/>
                <a:cs typeface="Times New Roman" panose="02020603050405020304" pitchFamily="18" charset="0"/>
              </a:rPr>
              <a:t>NSAID</a:t>
            </a:r>
            <a:r>
              <a:rPr lang="en-IN" sz="2000" dirty="0">
                <a:latin typeface="Times New Roman" panose="02020603050405020304" pitchFamily="18" charset="0"/>
                <a:cs typeface="Times New Roman" panose="02020603050405020304" pitchFamily="18" charset="0"/>
              </a:rPr>
              <a:t>, either before or up to 30 minutes after surgery, enhances postoperative analgesia. </a:t>
            </a:r>
          </a:p>
          <a:p>
            <a:r>
              <a:rPr lang="en-IN" sz="2000" dirty="0">
                <a:latin typeface="Times New Roman" panose="02020603050405020304" pitchFamily="18" charset="0"/>
                <a:cs typeface="Times New Roman" panose="02020603050405020304" pitchFamily="18" charset="0"/>
              </a:rPr>
              <a:t>The combination of preoperative administration of an NSAID and use of a long-acting local </a:t>
            </a:r>
            <a:r>
              <a:rPr lang="en-IN" sz="2000" dirty="0" err="1">
                <a:latin typeface="Times New Roman" panose="02020603050405020304" pitchFamily="18" charset="0"/>
                <a:cs typeface="Times New Roman" panose="02020603050405020304" pitchFamily="18" charset="0"/>
              </a:rPr>
              <a:t>anesthetic</a:t>
            </a:r>
            <a:r>
              <a:rPr lang="en-IN" sz="2000" dirty="0">
                <a:latin typeface="Times New Roman" panose="02020603050405020304" pitchFamily="18" charset="0"/>
                <a:cs typeface="Times New Roman" panose="02020603050405020304" pitchFamily="18" charset="0"/>
              </a:rPr>
              <a:t> may be particularly helpful for reducing postoperative pain.</a:t>
            </a:r>
          </a:p>
          <a:p>
            <a:r>
              <a:rPr lang="en-IN" sz="2000" dirty="0">
                <a:latin typeface="Times New Roman" panose="02020603050405020304" pitchFamily="18" charset="0"/>
                <a:cs typeface="Times New Roman" panose="02020603050405020304" pitchFamily="18" charset="0"/>
              </a:rPr>
              <a:t> Many types of NSAIDs are available, but ibuprofen remains the usual standard for comparison.</a:t>
            </a:r>
            <a:r>
              <a:rPr lang="en-GB" sz="1800" dirty="0"/>
              <a:t> The analgesic effectiveness of ibuprofen tends to level off at about the 400-mg level </a:t>
            </a:r>
            <a:r>
              <a:rPr lang="en-GB" sz="1800" i="1" dirty="0"/>
              <a:t>(ceiling effect), although a slight increase in analgesic </a:t>
            </a:r>
            <a:r>
              <a:rPr lang="en-GB" sz="1800" dirty="0"/>
              <a:t>potential may be expected in doses up to 800 mg.</a:t>
            </a: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The value of </a:t>
            </a:r>
            <a:r>
              <a:rPr lang="en-IN" sz="2000" dirty="0">
                <a:solidFill>
                  <a:srgbClr val="0070C0"/>
                </a:solidFill>
                <a:latin typeface="Times New Roman" panose="02020603050405020304" pitchFamily="18" charset="0"/>
                <a:cs typeface="Times New Roman" panose="02020603050405020304" pitchFamily="18" charset="0"/>
              </a:rPr>
              <a:t>antibiotic prophylaxis </a:t>
            </a:r>
            <a:r>
              <a:rPr lang="en-IN" sz="2000" dirty="0">
                <a:latin typeface="Times New Roman" panose="02020603050405020304" pitchFamily="18" charset="0"/>
                <a:cs typeface="Times New Roman" panose="02020603050405020304" pitchFamily="18" charset="0"/>
              </a:rPr>
              <a:t>before or after oral surgery is controversial, and the current best available evidence does not support the routine use of prophylactic antibiotics for periradicular surgery</a:t>
            </a:r>
          </a:p>
          <a:p>
            <a:r>
              <a:rPr lang="en-IN" sz="2000" dirty="0" err="1">
                <a:solidFill>
                  <a:srgbClr val="00B0F0"/>
                </a:solidFill>
                <a:latin typeface="Times New Roman" panose="02020603050405020304" pitchFamily="18" charset="0"/>
                <a:cs typeface="Times New Roman" panose="02020603050405020304" pitchFamily="18" charset="0"/>
              </a:rPr>
              <a:t>Immuno</a:t>
            </a:r>
            <a:r>
              <a:rPr lang="en-IN" sz="2000" dirty="0">
                <a:solidFill>
                  <a:srgbClr val="00B0F0"/>
                </a:solidFill>
                <a:latin typeface="Times New Roman" panose="02020603050405020304" pitchFamily="18" charset="0"/>
                <a:cs typeface="Times New Roman" panose="02020603050405020304" pitchFamily="18" charset="0"/>
              </a:rPr>
              <a:t> compromised </a:t>
            </a:r>
            <a:r>
              <a:rPr lang="en-IN" sz="2000" dirty="0">
                <a:latin typeface="Times New Roman" panose="02020603050405020304" pitchFamily="18" charset="0"/>
                <a:cs typeface="Times New Roman" panose="02020603050405020304" pitchFamily="18" charset="0"/>
              </a:rPr>
              <a:t>patients may be good candidates for prophylactic antibiotic coverage.</a:t>
            </a:r>
          </a:p>
          <a:p>
            <a:r>
              <a:rPr lang="en-IN" sz="2000" dirty="0">
                <a:latin typeface="Times New Roman" panose="02020603050405020304" pitchFamily="18" charset="0"/>
                <a:cs typeface="Times New Roman" panose="02020603050405020304" pitchFamily="18" charset="0"/>
              </a:rPr>
              <a:t>Certain categories of medically complex patients also may benefit from antibiotic coverage. </a:t>
            </a:r>
            <a:r>
              <a:rPr lang="en-GB" sz="1800" dirty="0"/>
              <a:t>Diabetic patients have shown impaired healing capacity after nonsurgical root canal treatment</a:t>
            </a:r>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440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92225" y="337750"/>
            <a:ext cx="10425892" cy="5903858"/>
          </a:xfrm>
          <a:prstGeom prst="rect">
            <a:avLst/>
          </a:prstGeom>
        </p:spPr>
        <p:txBody>
          <a:bodyPr>
            <a:noAutofit/>
          </a:bodyPr>
          <a:lstStyle/>
          <a:p>
            <a:pPr algn="just"/>
            <a:r>
              <a:rPr lang="en-IN" sz="2000" dirty="0">
                <a:solidFill>
                  <a:srgbClr val="0070C0"/>
                </a:solidFill>
                <a:latin typeface="Times New Roman" panose="02020603050405020304" pitchFamily="18" charset="0"/>
                <a:cs typeface="Times New Roman" panose="02020603050405020304" pitchFamily="18" charset="0"/>
              </a:rPr>
              <a:t>Chlorhexidine </a:t>
            </a:r>
            <a:r>
              <a:rPr lang="en-IN" sz="2000" dirty="0" err="1">
                <a:solidFill>
                  <a:srgbClr val="0070C0"/>
                </a:solidFill>
                <a:latin typeface="Times New Roman" panose="02020603050405020304" pitchFamily="18" charset="0"/>
                <a:cs typeface="Times New Roman" panose="02020603050405020304" pitchFamily="18" charset="0"/>
              </a:rPr>
              <a:t>gluconate</a:t>
            </a:r>
            <a:r>
              <a:rPr lang="en-IN" sz="2000" dirty="0">
                <a:solidFill>
                  <a:srgbClr val="0070C0"/>
                </a:solidFill>
                <a:latin typeface="Times New Roman" panose="02020603050405020304" pitchFamily="18" charset="0"/>
                <a:cs typeface="Times New Roman" panose="02020603050405020304" pitchFamily="18" charset="0"/>
              </a:rPr>
              <a:t> (0.12%) </a:t>
            </a:r>
          </a:p>
          <a:p>
            <a:pPr algn="just"/>
            <a:r>
              <a:rPr lang="en-IN" sz="2000" dirty="0">
                <a:latin typeface="Times New Roman" panose="02020603050405020304" pitchFamily="18" charset="0"/>
                <a:cs typeface="Times New Roman" panose="02020603050405020304" pitchFamily="18" charset="0"/>
              </a:rPr>
              <a:t>Postoperative use of chlorhexidine mouth rinse can reduce bacterial growth on sutures and wound margins but may interfere with fibroblast reattachment to the root surface.</a:t>
            </a:r>
          </a:p>
          <a:p>
            <a:pPr algn="just"/>
            <a:r>
              <a:rPr lang="en-IN" sz="2000" dirty="0">
                <a:latin typeface="Times New Roman" panose="02020603050405020304" pitchFamily="18" charset="0"/>
                <a:cs typeface="Times New Roman" panose="02020603050405020304" pitchFamily="18" charset="0"/>
              </a:rPr>
              <a:t> A useful empirical regimen is to have the patient rinse for </a:t>
            </a:r>
            <a:r>
              <a:rPr lang="en-IN" sz="2000" dirty="0">
                <a:solidFill>
                  <a:srgbClr val="00B0F0"/>
                </a:solidFill>
                <a:latin typeface="Times New Roman" panose="02020603050405020304" pitchFamily="18" charset="0"/>
                <a:cs typeface="Times New Roman" panose="02020603050405020304" pitchFamily="18" charset="0"/>
              </a:rPr>
              <a:t>30 seconds twice a day beginning 1 or 2 days before surgery and continuing until the sutures are removed.</a:t>
            </a:r>
          </a:p>
          <a:p>
            <a:pPr algn="just"/>
            <a:r>
              <a:rPr lang="en-IN" sz="2000" dirty="0">
                <a:solidFill>
                  <a:srgbClr val="0070C0"/>
                </a:solidFill>
              </a:rPr>
              <a:t>Conscious sedation</a:t>
            </a:r>
          </a:p>
          <a:p>
            <a:pPr algn="just"/>
            <a:r>
              <a:rPr lang="en-IN" sz="2000" dirty="0"/>
              <a:t>an orally administered sedative or by nitrous oxide/oxygen inhalation analgesia, may be useful for patients who are anxious about the surgical procedure or dental treatment</a:t>
            </a:r>
          </a:p>
          <a:p>
            <a:pPr algn="just"/>
            <a:r>
              <a:rPr lang="en-IN" sz="2000" dirty="0"/>
              <a:t>Benzodiazepines with a short half-life are particularly useful because they generally have a wide margin of safety, good absorption after oral administration, and limited residual sedative effects.</a:t>
            </a:r>
          </a:p>
          <a:p>
            <a:pPr algn="just"/>
            <a:r>
              <a:rPr lang="en-IN" sz="2000" dirty="0"/>
              <a:t> When these drugs are used in sedative-hypnotic doses, the blood pressure, pulse, and respiration must be monitored, </a:t>
            </a:r>
          </a:p>
          <a:p>
            <a:pPr algn="just"/>
            <a:r>
              <a:rPr lang="en-IN" sz="2000" dirty="0">
                <a:solidFill>
                  <a:srgbClr val="00B0F0"/>
                </a:solidFill>
              </a:rPr>
              <a:t>A typical protocol is a single dose at bedtime the evening before the procedure and a second dose 1 hour before the start of surgery.</a:t>
            </a:r>
          </a:p>
          <a:p>
            <a:endParaRPr lang="en-IN"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912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6400" y="277813"/>
            <a:ext cx="11393714" cy="1463901"/>
          </a:xfrm>
        </p:spPr>
        <p:txBody>
          <a:bodyPr>
            <a:normAutofit/>
          </a:bodyPr>
          <a:lstStyle/>
          <a:p>
            <a:r>
              <a:rPr lang="en-US" sz="3600" b="1" dirty="0">
                <a:solidFill>
                  <a:schemeClr val="tx1"/>
                </a:solidFill>
                <a:effectLst/>
                <a:latin typeface="Times New Roman" panose="02020603050405020304" pitchFamily="18" charset="0"/>
                <a:cs typeface="Times New Roman" panose="02020603050405020304" pitchFamily="18" charset="0"/>
              </a:rPr>
              <a:t>TAKE HOME MESSEGE/ FOR THE TOPIC COVERED (SUMMARY)  </a:t>
            </a:r>
            <a:endParaRPr lang="en-US" sz="3600" b="1"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2795863-2509-495E-A4D3-2D1EB08AA326}" type="slidenum">
              <a:rPr lang="en-US" smtClean="0"/>
              <a:t>27</a:t>
            </a:fld>
            <a:endParaRPr lang="en-US"/>
          </a:p>
        </p:txBody>
      </p:sp>
      <p:sp>
        <p:nvSpPr>
          <p:cNvPr id="4" name="TextBox 3">
            <a:extLst>
              <a:ext uri="{FF2B5EF4-FFF2-40B4-BE49-F238E27FC236}">
                <a16:creationId xmlns:a16="http://schemas.microsoft.com/office/drawing/2014/main" id="{6A2A0343-40CB-E9D0-BA0A-2CF633B331E4}"/>
              </a:ext>
            </a:extLst>
          </p:cNvPr>
          <p:cNvSpPr txBox="1"/>
          <p:nvPr/>
        </p:nvSpPr>
        <p:spPr>
          <a:xfrm>
            <a:off x="1576873" y="1808022"/>
            <a:ext cx="8537510" cy="445442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t> The principle treatment modalities for the management of post-treatment periapical pathosis are orthograde retreatment and apical surgery. </a:t>
            </a:r>
          </a:p>
          <a:p>
            <a:pPr marL="342900" indent="-342900">
              <a:lnSpc>
                <a:spcPct val="150000"/>
              </a:lnSpc>
              <a:buFont typeface="Arial" panose="020B0604020202020204" pitchFamily="34" charset="0"/>
              <a:buChar char="•"/>
            </a:pPr>
            <a:r>
              <a:rPr lang="en-US" sz="2400" dirty="0"/>
              <a:t>A significant advantage to surgical intervention is that it offers immediate access to the root apex. </a:t>
            </a:r>
          </a:p>
          <a:p>
            <a:pPr marL="342900" indent="-342900">
              <a:lnSpc>
                <a:spcPct val="150000"/>
              </a:lnSpc>
              <a:buFont typeface="Arial" panose="020B0604020202020204" pitchFamily="34" charset="0"/>
              <a:buChar char="•"/>
            </a:pPr>
            <a:r>
              <a:rPr lang="en-US" sz="2400" dirty="0"/>
              <a:t>Furthermore, it includes curettage of the </a:t>
            </a:r>
            <a:r>
              <a:rPr lang="en-US" sz="2400" dirty="0" err="1"/>
              <a:t>periradicular</a:t>
            </a:r>
            <a:r>
              <a:rPr lang="en-US" sz="2400" dirty="0"/>
              <a:t> granulomatous tissues and the resection of the apical 3 mm of the root, which frequently contains infected canal ramifications</a:t>
            </a:r>
          </a:p>
        </p:txBody>
      </p:sp>
    </p:spTree>
    <p:extLst>
      <p:ext uri="{BB962C8B-B14F-4D97-AF65-F5344CB8AC3E}">
        <p14:creationId xmlns:p14="http://schemas.microsoft.com/office/powerpoint/2010/main" val="55692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a:latin typeface="Times New Roman" panose="02020603050405020304" pitchFamily="18" charset="0"/>
                <a:cs typeface="Times New Roman" panose="02020603050405020304" pitchFamily="18" charset="0"/>
              </a:rPr>
              <a:t>Question &amp; Answer Session</a:t>
            </a:r>
            <a:endParaRPr lang="en-US" sz="2400" dirty="0"/>
          </a:p>
        </p:txBody>
      </p:sp>
      <p:sp>
        <p:nvSpPr>
          <p:cNvPr id="2" name="Slide Number Placeholder 1"/>
          <p:cNvSpPr>
            <a:spLocks noGrp="1"/>
          </p:cNvSpPr>
          <p:nvPr>
            <p:ph type="sldNum" sz="quarter" idx="12"/>
          </p:nvPr>
        </p:nvSpPr>
        <p:spPr/>
        <p:txBody>
          <a:bodyPr/>
          <a:lstStyle/>
          <a:p>
            <a:fld id="{72795863-2509-495E-A4D3-2D1EB08AA326}" type="slidenum">
              <a:rPr lang="en-US" smtClean="0"/>
              <a:t>28</a:t>
            </a:fld>
            <a:endParaRPr lang="en-US"/>
          </a:p>
        </p:txBody>
      </p:sp>
      <p:sp>
        <p:nvSpPr>
          <p:cNvPr id="4" name="TextBox 3"/>
          <p:cNvSpPr txBox="1"/>
          <p:nvPr/>
        </p:nvSpPr>
        <p:spPr>
          <a:xfrm>
            <a:off x="1204685" y="2902857"/>
            <a:ext cx="9231085" cy="1569660"/>
          </a:xfrm>
          <a:prstGeom prst="rect">
            <a:avLst/>
          </a:prstGeom>
          <a:noFill/>
        </p:spPr>
        <p:txBody>
          <a:bodyPr wrap="square" rtlCol="0">
            <a:spAutoFit/>
          </a:bodyPr>
          <a:lstStyle/>
          <a:p>
            <a:r>
              <a:rPr lang="en-US" sz="2400" dirty="0"/>
              <a:t>1. Write a short note on indications for microsurgery.</a:t>
            </a:r>
          </a:p>
          <a:p>
            <a:r>
              <a:rPr lang="en-US" sz="2400" dirty="0"/>
              <a:t>2. Write in brief about patient preparation for microsurgery.</a:t>
            </a:r>
          </a:p>
          <a:p>
            <a:r>
              <a:rPr lang="en-US" sz="2400" dirty="0"/>
              <a:t>3. Short note on premedication for microsurgery.</a:t>
            </a:r>
          </a:p>
          <a:p>
            <a:r>
              <a:rPr lang="en-US" sz="2400" dirty="0"/>
              <a:t> </a:t>
            </a:r>
          </a:p>
        </p:txBody>
      </p:sp>
    </p:spTree>
    <p:extLst>
      <p:ext uri="{BB962C8B-B14F-4D97-AF65-F5344CB8AC3E}">
        <p14:creationId xmlns:p14="http://schemas.microsoft.com/office/powerpoint/2010/main" val="228740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REFERENCES</a:t>
            </a:r>
            <a:r>
              <a:rPr lang="en-US" dirty="0"/>
              <a:t> </a:t>
            </a:r>
            <a:br>
              <a:rPr lang="en-US" dirty="0"/>
            </a:br>
            <a:r>
              <a:rPr lang="en-US" sz="2200" b="1" dirty="0">
                <a:latin typeface="Times New Roman" panose="02020603050405020304" pitchFamily="18" charset="0"/>
                <a:cs typeface="Times New Roman" panose="02020603050405020304" pitchFamily="18" charset="0"/>
              </a:rPr>
              <a:t>NAME OF THE BOOK WITH EDITION AND PAGE NUMBERS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ARTICLE ARE TO BE MENTIONED IF NEEDED</a:t>
            </a:r>
            <a:endParaRPr lang="en-US" sz="2200" dirty="0"/>
          </a:p>
        </p:txBody>
      </p:sp>
      <p:sp>
        <p:nvSpPr>
          <p:cNvPr id="3" name="Slide Number Placeholder 2"/>
          <p:cNvSpPr>
            <a:spLocks noGrp="1"/>
          </p:cNvSpPr>
          <p:nvPr>
            <p:ph type="sldNum" sz="quarter" idx="12"/>
          </p:nvPr>
        </p:nvSpPr>
        <p:spPr/>
        <p:txBody>
          <a:bodyPr/>
          <a:lstStyle/>
          <a:p>
            <a:fld id="{72795863-2509-495E-A4D3-2D1EB08AA326}" type="slidenum">
              <a:rPr lang="en-US" smtClean="0"/>
              <a:t>29</a:t>
            </a:fld>
            <a:endParaRPr lang="en-US"/>
          </a:p>
        </p:txBody>
      </p:sp>
      <p:sp>
        <p:nvSpPr>
          <p:cNvPr id="5" name="TextBox 4">
            <a:extLst>
              <a:ext uri="{FF2B5EF4-FFF2-40B4-BE49-F238E27FC236}">
                <a16:creationId xmlns:a16="http://schemas.microsoft.com/office/drawing/2014/main" id="{57FBA6F5-439B-989C-F49C-B97FD1F14CE1}"/>
              </a:ext>
            </a:extLst>
          </p:cNvPr>
          <p:cNvSpPr txBox="1"/>
          <p:nvPr/>
        </p:nvSpPr>
        <p:spPr>
          <a:xfrm>
            <a:off x="1451579" y="2493220"/>
            <a:ext cx="6102220" cy="369332"/>
          </a:xfrm>
          <a:prstGeom prst="rect">
            <a:avLst/>
          </a:prstGeom>
          <a:noFill/>
        </p:spPr>
        <p:txBody>
          <a:bodyPr wrap="square">
            <a:spAutoFit/>
          </a:bodyPr>
          <a:lstStyle/>
          <a:p>
            <a:r>
              <a:rPr lang="en-US" dirty="0"/>
              <a:t> </a:t>
            </a:r>
          </a:p>
        </p:txBody>
      </p:sp>
      <p:sp>
        <p:nvSpPr>
          <p:cNvPr id="6" name="TextBox 5">
            <a:extLst>
              <a:ext uri="{FF2B5EF4-FFF2-40B4-BE49-F238E27FC236}">
                <a16:creationId xmlns:a16="http://schemas.microsoft.com/office/drawing/2014/main" id="{DD31293D-E1AB-25B7-669A-C343FB5FAD81}"/>
              </a:ext>
            </a:extLst>
          </p:cNvPr>
          <p:cNvSpPr txBox="1"/>
          <p:nvPr/>
        </p:nvSpPr>
        <p:spPr>
          <a:xfrm>
            <a:off x="1376517" y="1729739"/>
            <a:ext cx="7246374" cy="415498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Narrow"/>
                <a:ea typeface="+mn-ea"/>
                <a:cs typeface="+mn-cs"/>
              </a:rPr>
              <a:t>Ingle JI, </a:t>
            </a:r>
            <a:r>
              <a:rPr kumimoji="0" lang="en-US" sz="2400" b="0" i="0" u="none" strike="noStrike" kern="1200" cap="none" spc="0" normalizeH="0" baseline="0" noProof="0" dirty="0" err="1">
                <a:ln>
                  <a:noFill/>
                </a:ln>
                <a:solidFill>
                  <a:srgbClr val="FFFFFF"/>
                </a:solidFill>
                <a:effectLst/>
                <a:uLnTx/>
                <a:uFillTx/>
                <a:latin typeface="Arial Narrow"/>
                <a:ea typeface="+mn-ea"/>
                <a:cs typeface="+mn-cs"/>
              </a:rPr>
              <a:t>Bakland</a:t>
            </a:r>
            <a:r>
              <a:rPr kumimoji="0" lang="en-US" sz="2400" b="0" i="0" u="none" strike="noStrike" kern="1200" cap="none" spc="0" normalizeH="0" baseline="0" noProof="0" dirty="0">
                <a:ln>
                  <a:noFill/>
                </a:ln>
                <a:solidFill>
                  <a:srgbClr val="FFFFFF"/>
                </a:solidFill>
                <a:effectLst/>
                <a:uLnTx/>
                <a:uFillTx/>
                <a:latin typeface="Arial Narrow"/>
                <a:ea typeface="+mn-ea"/>
                <a:cs typeface="+mn-cs"/>
              </a:rPr>
              <a:t> LK. Endodontics. 4th ed. </a:t>
            </a:r>
            <a:r>
              <a:rPr kumimoji="0" lang="en-US" sz="2400" b="0" i="0" u="none" strike="noStrike" kern="1200" cap="none" spc="0" normalizeH="0" baseline="0" noProof="0" dirty="0" err="1">
                <a:ln>
                  <a:noFill/>
                </a:ln>
                <a:solidFill>
                  <a:srgbClr val="FFFFFF"/>
                </a:solidFill>
                <a:effectLst/>
                <a:uLnTx/>
                <a:uFillTx/>
                <a:latin typeface="Arial Narrow"/>
                <a:ea typeface="+mn-ea"/>
                <a:cs typeface="+mn-cs"/>
              </a:rPr>
              <a:t>Philadelphia:Williams</a:t>
            </a:r>
            <a:r>
              <a:rPr kumimoji="0" lang="en-US" sz="2400" b="0" i="0" u="none" strike="noStrike" kern="1200" cap="none" spc="0" normalizeH="0" baseline="0" noProof="0" dirty="0">
                <a:ln>
                  <a:noFill/>
                </a:ln>
                <a:solidFill>
                  <a:srgbClr val="FFFFFF"/>
                </a:solidFill>
                <a:effectLst/>
                <a:uLnTx/>
                <a:uFillTx/>
                <a:latin typeface="Arial Narrow"/>
                <a:ea typeface="+mn-ea"/>
                <a:cs typeface="+mn-cs"/>
              </a:rPr>
              <a:t> and Wilkins; 1995.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Narrow"/>
                <a:ea typeface="+mn-ea"/>
                <a:cs typeface="+mn-cs"/>
              </a:rPr>
              <a:t>Grossman LI, </a:t>
            </a:r>
            <a:r>
              <a:rPr kumimoji="0" lang="en-US" sz="2400" b="0" i="0" u="none" strike="noStrike" kern="1200" cap="none" spc="0" normalizeH="0" baseline="0" noProof="0" dirty="0" err="1">
                <a:ln>
                  <a:noFill/>
                </a:ln>
                <a:solidFill>
                  <a:srgbClr val="FFFFFF"/>
                </a:solidFill>
                <a:effectLst/>
                <a:uLnTx/>
                <a:uFillTx/>
                <a:latin typeface="Arial Narrow"/>
                <a:ea typeface="+mn-ea"/>
                <a:cs typeface="+mn-cs"/>
              </a:rPr>
              <a:t>Oliet</a:t>
            </a:r>
            <a:r>
              <a:rPr kumimoji="0" lang="en-US" sz="2400" b="0" i="0" u="none" strike="noStrike" kern="1200" cap="none" spc="0" normalizeH="0" baseline="0" noProof="0" dirty="0">
                <a:ln>
                  <a:noFill/>
                </a:ln>
                <a:solidFill>
                  <a:srgbClr val="FFFFFF"/>
                </a:solidFill>
                <a:effectLst/>
                <a:uLnTx/>
                <a:uFillTx/>
                <a:latin typeface="Arial Narrow"/>
                <a:ea typeface="+mn-ea"/>
                <a:cs typeface="+mn-cs"/>
              </a:rPr>
              <a:t> S, Del Rio C. Endodontics. 11th ed. Philadelphia: Lea and </a:t>
            </a:r>
            <a:r>
              <a:rPr kumimoji="0" lang="en-US" sz="2400" b="0" i="0" u="none" strike="noStrike" kern="1200" cap="none" spc="0" normalizeH="0" baseline="0" noProof="0" dirty="0" err="1">
                <a:ln>
                  <a:noFill/>
                </a:ln>
                <a:solidFill>
                  <a:srgbClr val="FFFFFF"/>
                </a:solidFill>
                <a:effectLst/>
                <a:uLnTx/>
                <a:uFillTx/>
                <a:latin typeface="Arial Narrow"/>
                <a:ea typeface="+mn-ea"/>
                <a:cs typeface="+mn-cs"/>
              </a:rPr>
              <a:t>Febiger</a:t>
            </a:r>
            <a:r>
              <a:rPr kumimoji="0" lang="en-US" sz="2400" b="0" i="0" u="none" strike="noStrike" kern="1200" cap="none" spc="0" normalizeH="0" baseline="0" noProof="0" dirty="0">
                <a:ln>
                  <a:noFill/>
                </a:ln>
                <a:solidFill>
                  <a:srgbClr val="FFFFFF"/>
                </a:solidFill>
                <a:effectLst/>
                <a:uLnTx/>
                <a:uFillTx/>
                <a:latin typeface="Arial Narrow"/>
                <a:ea typeface="+mn-ea"/>
                <a:cs typeface="+mn-cs"/>
              </a:rPr>
              <a:t>; 1988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Narrow"/>
                <a:ea typeface="+mn-ea"/>
                <a:cs typeface="+mn-cs"/>
              </a:rPr>
              <a:t>Rowe AHR. Damage to the inferior dental nerve during or following endodontic treatment. Br Dent J 1983;153:306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Narrow"/>
                <a:ea typeface="+mn-ea"/>
                <a:cs typeface="+mn-cs"/>
              </a:rPr>
              <a:t>Seltzer S, Bender IB, </a:t>
            </a:r>
            <a:r>
              <a:rPr kumimoji="0" lang="en-US" sz="2400" b="0" i="0" u="none" strike="noStrike" kern="1200" cap="none" spc="0" normalizeH="0" baseline="0" noProof="0" dirty="0" err="1">
                <a:ln>
                  <a:noFill/>
                </a:ln>
                <a:solidFill>
                  <a:srgbClr val="FFFFFF"/>
                </a:solidFill>
                <a:effectLst/>
                <a:uLnTx/>
                <a:uFillTx/>
                <a:latin typeface="Arial Narrow"/>
                <a:ea typeface="+mn-ea"/>
                <a:cs typeface="+mn-cs"/>
              </a:rPr>
              <a:t>Turkenkopf</a:t>
            </a:r>
            <a:r>
              <a:rPr kumimoji="0" lang="en-US" sz="2400" b="0" i="0" u="none" strike="noStrike" kern="1200" cap="none" spc="0" normalizeH="0" baseline="0" noProof="0" dirty="0">
                <a:ln>
                  <a:noFill/>
                </a:ln>
                <a:solidFill>
                  <a:srgbClr val="FFFFFF"/>
                </a:solidFill>
                <a:effectLst/>
                <a:uLnTx/>
                <a:uFillTx/>
                <a:latin typeface="Arial Narrow"/>
                <a:ea typeface="+mn-ea"/>
                <a:cs typeface="+mn-cs"/>
              </a:rPr>
              <a:t> S. Factors affecting successful repair after root canal therapy. J Am Dent Assoc 1963;67:651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Narrow"/>
                <a:ea typeface="+mn-ea"/>
                <a:cs typeface="+mn-cs"/>
              </a:rPr>
              <a:t>Walia H, et al. Use of a hemostatic agent in the repair of procedural errors. JOE 1988;14:465. </a:t>
            </a:r>
          </a:p>
        </p:txBody>
      </p:sp>
    </p:spTree>
    <p:extLst>
      <p:ext uri="{BB962C8B-B14F-4D97-AF65-F5344CB8AC3E}">
        <p14:creationId xmlns:p14="http://schemas.microsoft.com/office/powerpoint/2010/main" val="154612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40" y="0"/>
            <a:ext cx="9985798" cy="928670"/>
          </a:xfrm>
        </p:spPr>
        <p:txBody>
          <a:bodyPr/>
          <a:lstStyle/>
          <a:p>
            <a:r>
              <a:rPr lang="en-IN" b="1" dirty="0">
                <a:solidFill>
                  <a:srgbClr val="FFFF00"/>
                </a:solidFill>
              </a:rPr>
              <a:t>TABLE OF CONTENTs</a:t>
            </a:r>
            <a:endParaRPr lang="en-GB" b="1" dirty="0">
              <a:solidFill>
                <a:srgbClr val="FFFF00"/>
              </a:solidFill>
            </a:endParaRPr>
          </a:p>
        </p:txBody>
      </p:sp>
      <p:sp>
        <p:nvSpPr>
          <p:cNvPr id="3" name="Content Placeholder 2"/>
          <p:cNvSpPr>
            <a:spLocks noGrp="1"/>
          </p:cNvSpPr>
          <p:nvPr>
            <p:ph sz="quarter" idx="13"/>
          </p:nvPr>
        </p:nvSpPr>
        <p:spPr>
          <a:xfrm>
            <a:off x="1095340" y="1285860"/>
            <a:ext cx="9985798" cy="4114800"/>
          </a:xfrm>
        </p:spPr>
        <p:txBody>
          <a:bodyPr>
            <a:noAutofit/>
          </a:bodyPr>
          <a:lstStyle/>
          <a:p>
            <a:r>
              <a:rPr lang="en-IN" sz="2000" dirty="0"/>
              <a:t>Definition</a:t>
            </a:r>
          </a:p>
          <a:p>
            <a:r>
              <a:rPr lang="en-IN" sz="2000" dirty="0"/>
              <a:t>Indication</a:t>
            </a:r>
          </a:p>
          <a:p>
            <a:r>
              <a:rPr lang="en-IN" sz="2000" dirty="0"/>
              <a:t>Contraindication</a:t>
            </a:r>
          </a:p>
          <a:p>
            <a:r>
              <a:rPr lang="en-IN" sz="2000" dirty="0"/>
              <a:t>Classification</a:t>
            </a:r>
          </a:p>
          <a:p>
            <a:r>
              <a:rPr lang="en-IN" sz="2000" dirty="0"/>
              <a:t>Anatomic consideration</a:t>
            </a:r>
          </a:p>
          <a:p>
            <a:r>
              <a:rPr lang="en-IN" sz="2000" dirty="0"/>
              <a:t>Patient preparation</a:t>
            </a:r>
          </a:p>
          <a:p>
            <a:r>
              <a:rPr lang="en-IN" sz="2000" dirty="0"/>
              <a:t>Surgical access</a:t>
            </a:r>
          </a:p>
          <a:p>
            <a:r>
              <a:rPr lang="en-IN" sz="2000" dirty="0"/>
              <a:t>Haemostasis</a:t>
            </a:r>
          </a:p>
          <a:p>
            <a:r>
              <a:rPr lang="en-IN" sz="2000" dirty="0"/>
              <a:t>Root end resection and preparation</a:t>
            </a:r>
          </a:p>
          <a:p>
            <a:r>
              <a:rPr lang="en-IN" sz="2000" dirty="0"/>
              <a:t>Root end filling</a:t>
            </a:r>
          </a:p>
          <a:p>
            <a:r>
              <a:rPr lang="en-IN" sz="2000" dirty="0"/>
              <a:t>Flap closure and suture</a:t>
            </a:r>
          </a:p>
          <a:p>
            <a:r>
              <a:rPr lang="en-IN" sz="2000" dirty="0"/>
              <a:t>Postoperative complications</a:t>
            </a:r>
          </a:p>
          <a:p>
            <a:endParaRPr lang="en-IN" sz="2000" dirty="0"/>
          </a:p>
          <a:p>
            <a:endParaRPr lang="en-IN" sz="2000" dirty="0"/>
          </a:p>
          <a:p>
            <a:endParaRPr lang="en-GB"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908721"/>
            <a:ext cx="66675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1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34963" y="2285992"/>
            <a:ext cx="3024336" cy="14127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FFFFFF"/>
                </a:solidFill>
                <a:latin typeface="Arial Rounded MT Bold" panose="020F0704030504030204" pitchFamily="34" charset="0"/>
              </a:rPr>
              <a:t>Patient preparation</a:t>
            </a:r>
          </a:p>
        </p:txBody>
      </p:sp>
      <p:sp>
        <p:nvSpPr>
          <p:cNvPr id="7" name="Oval 6"/>
          <p:cNvSpPr/>
          <p:nvPr/>
        </p:nvSpPr>
        <p:spPr>
          <a:xfrm>
            <a:off x="2983830" y="2229633"/>
            <a:ext cx="3024336" cy="158417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FFFFFF"/>
                </a:solidFill>
                <a:latin typeface="Arial Rounded MT Bold" panose="020F0704030504030204" pitchFamily="34" charset="0"/>
              </a:rPr>
              <a:t>Surgical access</a:t>
            </a:r>
          </a:p>
        </p:txBody>
      </p:sp>
      <p:sp>
        <p:nvSpPr>
          <p:cNvPr id="8" name="Oval 7"/>
          <p:cNvSpPr/>
          <p:nvPr/>
        </p:nvSpPr>
        <p:spPr>
          <a:xfrm>
            <a:off x="1995917" y="4221088"/>
            <a:ext cx="2736304" cy="115212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FFFFFF"/>
                </a:solidFill>
                <a:latin typeface="Arial Rounded MT Bold" panose="020F0704030504030204" pitchFamily="34" charset="0"/>
              </a:rPr>
              <a:t>Soft tissue access</a:t>
            </a:r>
          </a:p>
        </p:txBody>
      </p:sp>
      <p:sp>
        <p:nvSpPr>
          <p:cNvPr id="9" name="Oval 8"/>
          <p:cNvSpPr/>
          <p:nvPr/>
        </p:nvSpPr>
        <p:spPr>
          <a:xfrm>
            <a:off x="4583832" y="4221088"/>
            <a:ext cx="2716734" cy="12241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FFFFFF"/>
                </a:solidFill>
                <a:latin typeface="Arial Rounded MT Bold" panose="020F0704030504030204" pitchFamily="34" charset="0"/>
              </a:rPr>
              <a:t>Hard tissue access</a:t>
            </a:r>
          </a:p>
        </p:txBody>
      </p:sp>
      <p:sp>
        <p:nvSpPr>
          <p:cNvPr id="10" name="Oval 9"/>
          <p:cNvSpPr/>
          <p:nvPr/>
        </p:nvSpPr>
        <p:spPr>
          <a:xfrm>
            <a:off x="5807969" y="2204864"/>
            <a:ext cx="3200003" cy="16201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FFFFFF"/>
                </a:solidFill>
                <a:latin typeface="Arial Rounded MT Bold" panose="020F0704030504030204" pitchFamily="34" charset="0"/>
              </a:rPr>
              <a:t>Root end resection and preparation</a:t>
            </a:r>
          </a:p>
        </p:txBody>
      </p:sp>
      <p:sp>
        <p:nvSpPr>
          <p:cNvPr id="11" name="Oval 10"/>
          <p:cNvSpPr/>
          <p:nvPr/>
        </p:nvSpPr>
        <p:spPr>
          <a:xfrm>
            <a:off x="8692540" y="2204864"/>
            <a:ext cx="3200003" cy="151216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FFFFFF"/>
                </a:solidFill>
                <a:latin typeface="Arial Rounded MT Bold" panose="020F0704030504030204" pitchFamily="34" charset="0"/>
              </a:rPr>
              <a:t>Flap closure and suturing</a:t>
            </a:r>
          </a:p>
        </p:txBody>
      </p:sp>
      <p:cxnSp>
        <p:nvCxnSpPr>
          <p:cNvPr id="13" name="Straight Arrow Connector 12"/>
          <p:cNvCxnSpPr/>
          <p:nvPr/>
        </p:nvCxnSpPr>
        <p:spPr>
          <a:xfrm rot="5400000" flipV="1">
            <a:off x="4979876" y="3880701"/>
            <a:ext cx="36004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719736" y="3933056"/>
            <a:ext cx="360040"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050" name="Picture 2" descr="Image result for steps mean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923"/>
          <a:stretch/>
        </p:blipFill>
        <p:spPr bwMode="auto">
          <a:xfrm>
            <a:off x="9615304" y="-65893"/>
            <a:ext cx="2241735" cy="20743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5737" y="260649"/>
            <a:ext cx="9239566" cy="2800767"/>
          </a:xfrm>
          <a:prstGeom prst="rect">
            <a:avLst/>
          </a:prstGeom>
        </p:spPr>
        <p:txBody>
          <a:bodyPr wrap="square">
            <a:spAutoFit/>
          </a:bodyPr>
          <a:lstStyle/>
          <a:p>
            <a:pPr>
              <a:buFont typeface="Arial" pitchFamily="34" charset="0"/>
              <a:buChar char="•"/>
            </a:pPr>
            <a:r>
              <a:rPr lang="en-US" sz="2400" dirty="0">
                <a:solidFill>
                  <a:srgbClr val="FFFFFF"/>
                </a:solidFill>
                <a:latin typeface="Arial Rounded MT Bold" panose="020F0704030504030204" pitchFamily="34" charset="0"/>
                <a:cs typeface="Andalus" panose="02020603050405020304" pitchFamily="18" charset="-78"/>
              </a:rPr>
              <a:t>Microsurgery - A surgical procedure on exceptionally small and complex structures with an operating microscope</a:t>
            </a:r>
          </a:p>
          <a:p>
            <a:pPr>
              <a:buFont typeface="Arial" pitchFamily="34" charset="0"/>
              <a:buChar char="•"/>
            </a:pPr>
            <a:r>
              <a:rPr lang="en-GB" sz="2000" dirty="0">
                <a:solidFill>
                  <a:srgbClr val="92D050"/>
                </a:solidFill>
                <a:latin typeface="Arial Narrow"/>
              </a:rPr>
              <a:t>Root-end resection (also named endodontic surgery, </a:t>
            </a:r>
            <a:r>
              <a:rPr lang="en-GB" sz="2000" dirty="0" err="1">
                <a:solidFill>
                  <a:srgbClr val="92D050"/>
                </a:solidFill>
                <a:latin typeface="Arial Narrow"/>
              </a:rPr>
              <a:t>periradicular</a:t>
            </a:r>
            <a:r>
              <a:rPr lang="en-GB" sz="2000" dirty="0">
                <a:solidFill>
                  <a:srgbClr val="92D050"/>
                </a:solidFill>
                <a:latin typeface="Arial Narrow"/>
              </a:rPr>
              <a:t> surgery, periapical/apical surgery or </a:t>
            </a:r>
            <a:r>
              <a:rPr lang="en-GB" sz="2000" dirty="0" err="1">
                <a:solidFill>
                  <a:srgbClr val="92D050"/>
                </a:solidFill>
                <a:latin typeface="Arial Narrow"/>
              </a:rPr>
              <a:t>apicoectomy</a:t>
            </a:r>
            <a:r>
              <a:rPr lang="en-GB" sz="2000" dirty="0">
                <a:solidFill>
                  <a:srgbClr val="92D050"/>
                </a:solidFill>
                <a:latin typeface="Arial Narrow"/>
              </a:rPr>
              <a:t>) consists of surgical removal of a periapical lesion, resection of the apical portion of the root, disinfection and sealing of the apical portion of the remaining root canal (</a:t>
            </a:r>
            <a:r>
              <a:rPr lang="en-GB" sz="2000" dirty="0" err="1">
                <a:solidFill>
                  <a:srgbClr val="92D050"/>
                </a:solidFill>
                <a:latin typeface="Arial Narrow"/>
              </a:rPr>
              <a:t>Gutmann</a:t>
            </a:r>
            <a:r>
              <a:rPr lang="en-GB" sz="2000" dirty="0">
                <a:solidFill>
                  <a:srgbClr val="92D050"/>
                </a:solidFill>
                <a:latin typeface="Arial Narrow"/>
              </a:rPr>
              <a:t> 1991).</a:t>
            </a:r>
            <a:endParaRPr lang="en-US" sz="2000" dirty="0">
              <a:solidFill>
                <a:srgbClr val="92D050"/>
              </a:solidFill>
              <a:latin typeface="Calibri" charset="0"/>
            </a:endParaRPr>
          </a:p>
          <a:p>
            <a:br>
              <a:rPr lang="en-US" sz="2400" dirty="0">
                <a:solidFill>
                  <a:srgbClr val="FFFFFF"/>
                </a:solidFill>
                <a:latin typeface="Arial Rounded MT Bold" panose="020F0704030504030204" pitchFamily="34" charset="0"/>
                <a:cs typeface="Andalus" panose="02020603050405020304" pitchFamily="18" charset="-78"/>
              </a:rPr>
            </a:br>
            <a:endParaRPr lang="en-US" sz="2400" dirty="0">
              <a:solidFill>
                <a:srgbClr val="FFFFFF"/>
              </a:solidFill>
              <a:latin typeface="Arial Rounded MT Bold" panose="020F0704030504030204" pitchFamily="34" charset="0"/>
            </a:endParaRPr>
          </a:p>
        </p:txBody>
      </p:sp>
    </p:spTree>
    <p:extLst>
      <p:ext uri="{BB962C8B-B14F-4D97-AF65-F5344CB8AC3E}">
        <p14:creationId xmlns:p14="http://schemas.microsoft.com/office/powerpoint/2010/main" val="243381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a:xfrm>
            <a:off x="6284874" y="928670"/>
            <a:ext cx="5572164" cy="4786346"/>
          </a:xfrm>
          <a:prstGeom prst="rect">
            <a:avLst/>
          </a:prstGeo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just">
              <a:buFont typeface="Arial" pitchFamily="34" charset="0"/>
              <a:buChar char="•"/>
            </a:pPr>
            <a:endParaRPr lang="en-GB" spc="30" dirty="0">
              <a:solidFill>
                <a:srgbClr val="000000"/>
              </a:solidFill>
              <a:latin typeface="Arial Narrow"/>
            </a:endParaRPr>
          </a:p>
        </p:txBody>
      </p:sp>
      <p:sp>
        <p:nvSpPr>
          <p:cNvPr id="7" name="Content Placeholder 4"/>
          <p:cNvSpPr txBox="1">
            <a:spLocks/>
          </p:cNvSpPr>
          <p:nvPr/>
        </p:nvSpPr>
        <p:spPr>
          <a:xfrm>
            <a:off x="523836" y="928670"/>
            <a:ext cx="5572164" cy="4929222"/>
          </a:xfrm>
          <a:prstGeom prst="rect">
            <a:avLst/>
          </a:prstGeom>
          <a:blipFill>
            <a:blip r:embed="rId3"/>
            <a:tile tx="0" ty="0" sx="100000" sy="100000" flip="none" algn="tl"/>
          </a:blip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just">
              <a:buFont typeface="Arial" pitchFamily="34" charset="0"/>
              <a:buChar char="•"/>
            </a:pPr>
            <a:endParaRPr lang="en-GB" spc="30" dirty="0">
              <a:solidFill>
                <a:srgbClr val="000000"/>
              </a:solidFill>
              <a:latin typeface="Arial Narrow"/>
            </a:endParaRPr>
          </a:p>
        </p:txBody>
      </p:sp>
      <p:sp>
        <p:nvSpPr>
          <p:cNvPr id="3" name="Rectangle 2"/>
          <p:cNvSpPr/>
          <p:nvPr/>
        </p:nvSpPr>
        <p:spPr>
          <a:xfrm>
            <a:off x="1166778" y="214290"/>
            <a:ext cx="7252050" cy="523220"/>
          </a:xfrm>
          <a:prstGeom prst="rect">
            <a:avLst/>
          </a:prstGeom>
        </p:spPr>
        <p:txBody>
          <a:bodyPr wrap="none">
            <a:spAutoFit/>
          </a:bodyPr>
          <a:lstStyle/>
          <a:p>
            <a:r>
              <a:rPr lang="en-IN" sz="2800" b="1" dirty="0">
                <a:solidFill>
                  <a:srgbClr val="FFC000"/>
                </a:solidFill>
                <a:latin typeface="Arial Rounded MT Bold" panose="020F0704030504030204" pitchFamily="34" charset="0"/>
              </a:rPr>
              <a:t>Indications for Endodontic Microsurgery </a:t>
            </a:r>
          </a:p>
        </p:txBody>
      </p:sp>
      <p:sp>
        <p:nvSpPr>
          <p:cNvPr id="4" name="Content Placeholder 2">
            <a:extLst>
              <a:ext uri="{FF2B5EF4-FFF2-40B4-BE49-F238E27FC236}">
                <a16:creationId xmlns:a16="http://schemas.microsoft.com/office/drawing/2014/main" id="{CD37D51C-E024-4E11-94F8-CC70C192FFA7}"/>
              </a:ext>
            </a:extLst>
          </p:cNvPr>
          <p:cNvSpPr txBox="1">
            <a:spLocks/>
          </p:cNvSpPr>
          <p:nvPr/>
        </p:nvSpPr>
        <p:spPr>
          <a:xfrm>
            <a:off x="523836" y="357166"/>
            <a:ext cx="5681792" cy="5643602"/>
          </a:xfrm>
          <a:prstGeom prst="rect">
            <a:avLst/>
          </a:prstGeom>
        </p:spPr>
        <p:txBody>
          <a:bodyPr anchor="ct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spcBef>
                <a:spcPts val="0"/>
              </a:spcBef>
              <a:buClrTx/>
              <a:buFont typeface="Wingdings" panose="05000000000000000000" pitchFamily="2" charset="2"/>
              <a:buChar char="Ø"/>
              <a:defRPr/>
            </a:pPr>
            <a:endParaRPr lang="en-US" spc="0" dirty="0">
              <a:solidFill>
                <a:srgbClr val="000000"/>
              </a:solidFill>
              <a:latin typeface="Arial Rounded MT Bold" pitchFamily="34" charset="0"/>
              <a:cs typeface="Andalus" panose="02020603050405020304" pitchFamily="18" charset="-78"/>
            </a:endParaRPr>
          </a:p>
          <a:p>
            <a:pPr>
              <a:spcBef>
                <a:spcPts val="0"/>
              </a:spcBef>
              <a:buClrTx/>
              <a:buFont typeface="Wingdings" panose="05000000000000000000" pitchFamily="2" charset="2"/>
              <a:buChar char="Ø"/>
              <a:defRPr/>
            </a:pPr>
            <a:endParaRPr lang="en-GB" dirty="0">
              <a:solidFill>
                <a:srgbClr val="000000"/>
              </a:solidFill>
              <a:latin typeface="Arial Rounded MT Bold" pitchFamily="34" charset="0"/>
            </a:endParaRPr>
          </a:p>
          <a:p>
            <a:pPr>
              <a:spcBef>
                <a:spcPts val="0"/>
              </a:spcBef>
              <a:buClrTx/>
              <a:buFont typeface="Wingdings" panose="05000000000000000000" pitchFamily="2" charset="2"/>
              <a:buChar char="Ø"/>
              <a:defRPr/>
            </a:pPr>
            <a:endParaRPr lang="en-GB" dirty="0">
              <a:solidFill>
                <a:srgbClr val="000000"/>
              </a:solidFill>
              <a:latin typeface="Arial Rounded MT Bold" pitchFamily="34" charset="0"/>
            </a:endParaRPr>
          </a:p>
          <a:p>
            <a:pPr>
              <a:spcBef>
                <a:spcPts val="0"/>
              </a:spcBef>
              <a:buClrTx/>
              <a:buFont typeface="Wingdings" panose="05000000000000000000" pitchFamily="2" charset="2"/>
              <a:buChar char="Ø"/>
              <a:defRPr/>
            </a:pPr>
            <a:r>
              <a:rPr lang="en-GB" dirty="0">
                <a:solidFill>
                  <a:srgbClr val="000000"/>
                </a:solidFill>
                <a:latin typeface="Arial Rounded MT Bold" pitchFamily="34" charset="0"/>
              </a:rPr>
              <a:t>Adequately executed </a:t>
            </a:r>
            <a:r>
              <a:rPr lang="en-GB" dirty="0" err="1">
                <a:solidFill>
                  <a:srgbClr val="000000"/>
                </a:solidFill>
                <a:latin typeface="Arial Rounded MT Bold" pitchFamily="34" charset="0"/>
              </a:rPr>
              <a:t>endodontics</a:t>
            </a:r>
            <a:r>
              <a:rPr lang="en-GB" dirty="0">
                <a:solidFill>
                  <a:srgbClr val="000000"/>
                </a:solidFill>
                <a:latin typeface="Arial Rounded MT Bold" pitchFamily="34" charset="0"/>
              </a:rPr>
              <a:t> but failed with a persistent periapical radiolucent lesion. </a:t>
            </a:r>
          </a:p>
          <a:p>
            <a:pPr>
              <a:spcBef>
                <a:spcPts val="0"/>
              </a:spcBef>
              <a:buClrTx/>
              <a:buFont typeface="Wingdings" panose="05000000000000000000" pitchFamily="2" charset="2"/>
              <a:buChar char="Ø"/>
              <a:defRPr/>
            </a:pPr>
            <a:r>
              <a:rPr lang="en-GB" dirty="0">
                <a:solidFill>
                  <a:srgbClr val="000000"/>
                </a:solidFill>
                <a:latin typeface="Arial Rounded MT Bold" pitchFamily="34" charset="0"/>
              </a:rPr>
              <a:t>Adequately executed </a:t>
            </a:r>
            <a:r>
              <a:rPr lang="en-GB" dirty="0" err="1">
                <a:solidFill>
                  <a:srgbClr val="000000"/>
                </a:solidFill>
                <a:latin typeface="Arial Rounded MT Bold" pitchFamily="34" charset="0"/>
              </a:rPr>
              <a:t>endodontics</a:t>
            </a:r>
            <a:r>
              <a:rPr lang="en-GB" dirty="0">
                <a:solidFill>
                  <a:srgbClr val="000000"/>
                </a:solidFill>
                <a:latin typeface="Arial Rounded MT Bold" pitchFamily="34" charset="0"/>
              </a:rPr>
              <a:t> with constant pain with or without swelling </a:t>
            </a:r>
          </a:p>
          <a:p>
            <a:pPr>
              <a:spcBef>
                <a:spcPts val="0"/>
              </a:spcBef>
              <a:buClrTx/>
              <a:buFont typeface="Wingdings" panose="05000000000000000000" pitchFamily="2" charset="2"/>
              <a:buChar char="Ø"/>
              <a:defRPr/>
            </a:pPr>
            <a:r>
              <a:rPr lang="en-GB" dirty="0">
                <a:solidFill>
                  <a:srgbClr val="000000"/>
                </a:solidFill>
                <a:latin typeface="Arial Rounded MT Bold" pitchFamily="34" charset="0"/>
              </a:rPr>
              <a:t> Apical transportation, ledges and other iatrogenic problems with persistent pathology and symptoms</a:t>
            </a:r>
          </a:p>
          <a:p>
            <a:pPr>
              <a:spcBef>
                <a:spcPts val="0"/>
              </a:spcBef>
              <a:buClrTx/>
              <a:buFont typeface="Wingdings" panose="05000000000000000000" pitchFamily="2" charset="2"/>
              <a:buChar char="Ø"/>
              <a:defRPr/>
            </a:pPr>
            <a:r>
              <a:rPr lang="en-GB" dirty="0">
                <a:solidFill>
                  <a:srgbClr val="000000"/>
                </a:solidFill>
                <a:latin typeface="Arial Rounded MT Bold" pitchFamily="34" charset="0"/>
              </a:rPr>
              <a:t> Tooth with a large post and crown restoration completed, especially maxillary anterior teeth </a:t>
            </a:r>
          </a:p>
          <a:p>
            <a:pPr>
              <a:spcBef>
                <a:spcPts val="0"/>
              </a:spcBef>
              <a:buClrTx/>
              <a:buFont typeface="Wingdings" panose="05000000000000000000" pitchFamily="2" charset="2"/>
              <a:buChar char="Ø"/>
              <a:defRPr/>
            </a:pPr>
            <a:r>
              <a:rPr lang="en-GB" dirty="0">
                <a:solidFill>
                  <a:srgbClr val="000000"/>
                </a:solidFill>
                <a:latin typeface="Arial Rounded MT Bold" pitchFamily="34" charset="0"/>
              </a:rPr>
              <a:t>Calcified canals with or without symptoms and PAR (periapical </a:t>
            </a:r>
            <a:r>
              <a:rPr lang="en-GB" dirty="0" err="1">
                <a:solidFill>
                  <a:srgbClr val="000000"/>
                </a:solidFill>
                <a:latin typeface="Arial Rounded MT Bold" pitchFamily="34" charset="0"/>
              </a:rPr>
              <a:t>radiolucency</a:t>
            </a:r>
            <a:r>
              <a:rPr lang="en-GB" dirty="0">
                <a:solidFill>
                  <a:srgbClr val="000000"/>
                </a:solidFill>
                <a:latin typeface="Arial Rounded MT Bold" pitchFamily="34" charset="0"/>
              </a:rPr>
              <a:t>)</a:t>
            </a:r>
          </a:p>
          <a:p>
            <a:pPr>
              <a:spcBef>
                <a:spcPts val="0"/>
              </a:spcBef>
              <a:buClrTx/>
              <a:buFont typeface="Wingdings" panose="05000000000000000000" pitchFamily="2" charset="2"/>
              <a:buChar char="Ø"/>
              <a:defRPr/>
            </a:pPr>
            <a:r>
              <a:rPr lang="en-GB" dirty="0">
                <a:solidFill>
                  <a:srgbClr val="000000"/>
                </a:solidFill>
                <a:latin typeface="Arial Rounded MT Bold" pitchFamily="34" charset="0"/>
              </a:rPr>
              <a:t>Broken instrument in apical half of the root </a:t>
            </a:r>
          </a:p>
          <a:p>
            <a:pPr>
              <a:spcBef>
                <a:spcPts val="0"/>
              </a:spcBef>
              <a:buClrTx/>
              <a:buFont typeface="Wingdings" panose="05000000000000000000" pitchFamily="2" charset="2"/>
              <a:buChar char="Ø"/>
              <a:defRPr/>
            </a:pPr>
            <a:r>
              <a:rPr lang="en-GB" dirty="0">
                <a:solidFill>
                  <a:srgbClr val="000000"/>
                </a:solidFill>
                <a:latin typeface="Arial Rounded MT Bold" pitchFamily="34" charset="0"/>
              </a:rPr>
              <a:t> Failed traditional surgery </a:t>
            </a:r>
          </a:p>
          <a:p>
            <a:pPr>
              <a:spcBef>
                <a:spcPts val="0"/>
              </a:spcBef>
              <a:buClrTx/>
              <a:buFont typeface="Wingdings" panose="05000000000000000000" pitchFamily="2" charset="2"/>
              <a:buChar char="Ø"/>
              <a:defRPr/>
            </a:pPr>
            <a:r>
              <a:rPr lang="en-GB" dirty="0">
                <a:solidFill>
                  <a:srgbClr val="000000"/>
                </a:solidFill>
                <a:latin typeface="Arial Rounded MT Bold" pitchFamily="34" charset="0"/>
              </a:rPr>
              <a:t> Overfilled canal with PAR </a:t>
            </a:r>
          </a:p>
          <a:p>
            <a:pPr>
              <a:spcBef>
                <a:spcPts val="0"/>
              </a:spcBef>
              <a:buClrTx/>
              <a:buFont typeface="Wingdings" panose="05000000000000000000" pitchFamily="2" charset="2"/>
              <a:buChar char="Ø"/>
              <a:defRPr/>
            </a:pPr>
            <a:r>
              <a:rPr lang="en-GB" dirty="0">
                <a:solidFill>
                  <a:srgbClr val="000000"/>
                </a:solidFill>
                <a:latin typeface="Arial Rounded MT Bold" pitchFamily="34" charset="0"/>
              </a:rPr>
              <a:t>Complex/compound apical curvatures that are inaccessible from an </a:t>
            </a:r>
            <a:r>
              <a:rPr lang="en-GB" dirty="0" err="1">
                <a:solidFill>
                  <a:srgbClr val="000000"/>
                </a:solidFill>
                <a:latin typeface="Arial Rounded MT Bold" pitchFamily="34" charset="0"/>
              </a:rPr>
              <a:t>orthograde</a:t>
            </a:r>
            <a:r>
              <a:rPr lang="en-GB" dirty="0">
                <a:solidFill>
                  <a:srgbClr val="000000"/>
                </a:solidFill>
                <a:latin typeface="Arial Rounded MT Bold" pitchFamily="34" charset="0"/>
              </a:rPr>
              <a:t> </a:t>
            </a:r>
            <a:r>
              <a:rPr lang="en-GB" dirty="0" err="1">
                <a:solidFill>
                  <a:srgbClr val="000000"/>
                </a:solidFill>
                <a:latin typeface="Arial Rounded MT Bold" pitchFamily="34" charset="0"/>
              </a:rPr>
              <a:t>aproach</a:t>
            </a:r>
            <a:endParaRPr lang="en-US" spc="0" dirty="0">
              <a:solidFill>
                <a:srgbClr val="000000"/>
              </a:solidFill>
              <a:latin typeface="Arial Rounded MT Bold" pitchFamily="34" charset="0"/>
              <a:cs typeface="Andalus" panose="02020603050405020304" pitchFamily="18" charset="-78"/>
            </a:endParaRPr>
          </a:p>
          <a:p>
            <a:pPr>
              <a:buClr>
                <a:srgbClr val="DC9E1F"/>
              </a:buClr>
              <a:buFont typeface="Wingdings" panose="05000000000000000000" pitchFamily="2" charset="2"/>
              <a:buChar char="Ø"/>
            </a:pPr>
            <a:endParaRPr lang="en-US" dirty="0">
              <a:solidFill>
                <a:srgbClr val="000000"/>
              </a:solidFill>
              <a:latin typeface="Arial Rounded MT Bold" pitchFamily="34" charset="0"/>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3058" y="5775968"/>
            <a:ext cx="1123252" cy="1082032"/>
          </a:xfrm>
          <a:prstGeom prst="rect">
            <a:avLst/>
          </a:prstGeom>
        </p:spPr>
      </p:pic>
      <p:sp>
        <p:nvSpPr>
          <p:cNvPr id="5" name="TextBox 4"/>
          <p:cNvSpPr txBox="1"/>
          <p:nvPr/>
        </p:nvSpPr>
        <p:spPr>
          <a:xfrm>
            <a:off x="6524628" y="928670"/>
            <a:ext cx="4857784" cy="5016758"/>
          </a:xfrm>
          <a:prstGeom prst="rect">
            <a:avLst/>
          </a:prstGeom>
          <a:blipFill>
            <a:blip r:embed="rId5"/>
            <a:tile tx="0" ty="0" sx="100000" sy="100000" flip="none" algn="tl"/>
          </a:blipFill>
        </p:spPr>
        <p:txBody>
          <a:bodyPr wrap="square" rtlCol="0">
            <a:spAutoFit/>
          </a:bodyPr>
          <a:lstStyle/>
          <a:p>
            <a:pPr>
              <a:buFont typeface="Wingdings" pitchFamily="2" charset="2"/>
              <a:buChar char="Ø"/>
            </a:pPr>
            <a:r>
              <a:rPr lang="en-US" sz="2000" dirty="0">
                <a:solidFill>
                  <a:srgbClr val="000000"/>
                </a:solidFill>
                <a:latin typeface="Arial Rounded MT Bold" pitchFamily="34" charset="0"/>
                <a:cs typeface="Times New Roman" panose="02020603050405020304" pitchFamily="18" charset="0"/>
              </a:rPr>
              <a:t>lesion not healing non surgically</a:t>
            </a:r>
          </a:p>
          <a:p>
            <a:pPr>
              <a:buFont typeface="Wingdings" pitchFamily="2" charset="2"/>
              <a:buChar char="Ø"/>
            </a:pPr>
            <a:r>
              <a:rPr lang="en-US" sz="2000" dirty="0">
                <a:solidFill>
                  <a:srgbClr val="000000"/>
                </a:solidFill>
                <a:latin typeface="Arial Rounded MT Bold" pitchFamily="34" charset="0"/>
                <a:cs typeface="Times New Roman" panose="02020603050405020304" pitchFamily="18" charset="0"/>
              </a:rPr>
              <a:t>long posts or irretrievable separated instruments,</a:t>
            </a:r>
          </a:p>
          <a:p>
            <a:pPr>
              <a:buFont typeface="Wingdings" pitchFamily="2" charset="2"/>
              <a:buChar char="Ø"/>
            </a:pPr>
            <a:r>
              <a:rPr lang="en-US" sz="2000" dirty="0">
                <a:solidFill>
                  <a:srgbClr val="000000"/>
                </a:solidFill>
                <a:latin typeface="Arial Rounded MT Bold" pitchFamily="34" charset="0"/>
                <a:cs typeface="Times New Roman" panose="02020603050405020304" pitchFamily="18" charset="0"/>
              </a:rPr>
              <a:t> nonnegotiable ledges and canal blockages or transportation</a:t>
            </a:r>
          </a:p>
          <a:p>
            <a:pPr>
              <a:buFont typeface="Wingdings" pitchFamily="2" charset="2"/>
              <a:buChar char="Ø"/>
            </a:pPr>
            <a:r>
              <a:rPr lang="en-US" sz="2000" dirty="0">
                <a:solidFill>
                  <a:srgbClr val="000000"/>
                </a:solidFill>
                <a:latin typeface="Arial Rounded MT Bold" pitchFamily="34" charset="0"/>
                <a:cs typeface="Times New Roman" panose="02020603050405020304" pitchFamily="18" charset="0"/>
              </a:rPr>
              <a:t> hard cement filling materials </a:t>
            </a:r>
          </a:p>
          <a:p>
            <a:pPr>
              <a:buFont typeface="Wingdings" pitchFamily="2" charset="2"/>
              <a:buChar char="Ø"/>
            </a:pPr>
            <a:r>
              <a:rPr lang="en-US" sz="2000" dirty="0">
                <a:solidFill>
                  <a:srgbClr val="000000"/>
                </a:solidFill>
                <a:latin typeface="Arial Rounded MT Bold" pitchFamily="34" charset="0"/>
                <a:cs typeface="Times New Roman" panose="02020603050405020304" pitchFamily="18" charset="0"/>
              </a:rPr>
              <a:t>failure of previous nonsurgical retreatment</a:t>
            </a:r>
          </a:p>
          <a:p>
            <a:pPr>
              <a:buFont typeface="Wingdings" pitchFamily="2" charset="2"/>
              <a:buChar char="Ø"/>
            </a:pPr>
            <a:r>
              <a:rPr lang="en-US" sz="2000" dirty="0">
                <a:solidFill>
                  <a:srgbClr val="000000"/>
                </a:solidFill>
                <a:latin typeface="Arial Rounded MT Bold" pitchFamily="34" charset="0"/>
                <a:cs typeface="Times New Roman" panose="02020603050405020304" pitchFamily="18" charset="0"/>
              </a:rPr>
              <a:t>suspected vertical root fracture</a:t>
            </a:r>
          </a:p>
          <a:p>
            <a:pPr>
              <a:buFont typeface="Wingdings" pitchFamily="2" charset="2"/>
              <a:buChar char="Ø"/>
            </a:pPr>
            <a:r>
              <a:rPr lang="en-US" sz="2000" dirty="0">
                <a:solidFill>
                  <a:srgbClr val="000000"/>
                </a:solidFill>
                <a:latin typeface="Arial Rounded MT Bold" pitchFamily="34" charset="0"/>
                <a:cs typeface="Times New Roman" panose="02020603050405020304" pitchFamily="18" charset="0"/>
              </a:rPr>
              <a:t> when a biopsy is indicated .</a:t>
            </a:r>
          </a:p>
          <a:p>
            <a:pPr algn="just">
              <a:buFont typeface="Wingdings" pitchFamily="2" charset="2"/>
              <a:buChar char="Ø"/>
            </a:pPr>
            <a:r>
              <a:rPr lang="en-US" sz="2000" dirty="0">
                <a:solidFill>
                  <a:srgbClr val="000000"/>
                </a:solidFill>
                <a:latin typeface="Arial Rounded MT Bold" pitchFamily="34" charset="0"/>
                <a:cs typeface="Times New Roman" panose="02020603050405020304" pitchFamily="18" charset="0"/>
              </a:rPr>
              <a:t>Surgery may be the first choice even if a tooth can be treated </a:t>
            </a:r>
            <a:r>
              <a:rPr lang="en-US" sz="2000" dirty="0" err="1">
                <a:solidFill>
                  <a:srgbClr val="000000"/>
                </a:solidFill>
                <a:latin typeface="Arial Rounded MT Bold" pitchFamily="34" charset="0"/>
                <a:cs typeface="Times New Roman" panose="02020603050405020304" pitchFamily="18" charset="0"/>
              </a:rPr>
              <a:t>nonsurgically</a:t>
            </a:r>
            <a:r>
              <a:rPr lang="en-US" sz="2000" dirty="0">
                <a:solidFill>
                  <a:srgbClr val="000000"/>
                </a:solidFill>
                <a:latin typeface="Arial Rounded MT Bold" pitchFamily="34" charset="0"/>
                <a:cs typeface="Times New Roman" panose="02020603050405020304" pitchFamily="18" charset="0"/>
              </a:rPr>
              <a:t>, if the risks and costs of retreatment are considered excessive.</a:t>
            </a:r>
          </a:p>
          <a:p>
            <a:pPr>
              <a:buFont typeface="Wingdings" pitchFamily="2" charset="2"/>
              <a:buChar char="Ø"/>
            </a:pPr>
            <a:endParaRPr lang="en-GB" sz="2000" dirty="0">
              <a:solidFill>
                <a:srgbClr val="000000"/>
              </a:solidFill>
              <a:latin typeface="Arial Rounded MT Bold" pitchFamily="34" charset="0"/>
            </a:endParaRPr>
          </a:p>
        </p:txBody>
      </p:sp>
      <p:pic>
        <p:nvPicPr>
          <p:cNvPr id="398337" name="Picture 1" descr="D:\joe review\download.jpg"/>
          <p:cNvPicPr>
            <a:picLocks noChangeAspect="1" noChangeArrowheads="1"/>
          </p:cNvPicPr>
          <p:nvPr/>
        </p:nvPicPr>
        <p:blipFill>
          <a:blip r:embed="rId6"/>
          <a:srcRect/>
          <a:stretch>
            <a:fillRect/>
          </a:stretch>
        </p:blipFill>
        <p:spPr bwMode="auto">
          <a:xfrm>
            <a:off x="10928344" y="5671336"/>
            <a:ext cx="928694" cy="1186664"/>
          </a:xfrm>
          <a:prstGeom prst="rect">
            <a:avLst/>
          </a:prstGeom>
          <a:noFill/>
        </p:spPr>
      </p:pic>
    </p:spTree>
    <p:extLst>
      <p:ext uri="{BB962C8B-B14F-4D97-AF65-F5344CB8AC3E}">
        <p14:creationId xmlns:p14="http://schemas.microsoft.com/office/powerpoint/2010/main" val="17400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7365" y="375252"/>
            <a:ext cx="5617012" cy="461665"/>
          </a:xfrm>
          <a:prstGeom prst="rect">
            <a:avLst/>
          </a:prstGeom>
          <a:noFill/>
        </p:spPr>
        <p:txBody>
          <a:bodyPr wrap="square" rtlCol="0">
            <a:spAutoFit/>
          </a:bodyPr>
          <a:lstStyle/>
          <a:p>
            <a:r>
              <a:rPr lang="en-US" sz="2400" b="1" dirty="0">
                <a:solidFill>
                  <a:srgbClr val="FFFF00"/>
                </a:solidFill>
                <a:latin typeface="Algerian" panose="04020705040A02060702" pitchFamily="82" charset="0"/>
              </a:rPr>
              <a:t>Contraindications of surgery</a:t>
            </a:r>
          </a:p>
        </p:txBody>
      </p:sp>
      <p:sp>
        <p:nvSpPr>
          <p:cNvPr id="3" name="TextBox 2"/>
          <p:cNvSpPr txBox="1"/>
          <p:nvPr/>
        </p:nvSpPr>
        <p:spPr>
          <a:xfrm>
            <a:off x="1040893" y="939921"/>
            <a:ext cx="10029074" cy="5632311"/>
          </a:xfrm>
          <a:prstGeom prst="rect">
            <a:avLst/>
          </a:prstGeom>
          <a:noFill/>
        </p:spPr>
        <p:txBody>
          <a:bodyPr wrap="square" rtlCol="0">
            <a:spAutoFit/>
          </a:bodyPr>
          <a:lstStyle/>
          <a:p>
            <a:r>
              <a:rPr lang="en-US" sz="2000" dirty="0">
                <a:solidFill>
                  <a:srgbClr val="FFFFFF"/>
                </a:solidFill>
                <a:latin typeface="Times New Roman" panose="02020603050405020304" pitchFamily="18" charset="0"/>
                <a:cs typeface="Times New Roman" panose="02020603050405020304" pitchFamily="18" charset="0"/>
              </a:rPr>
              <a:t>THEY ARE </a:t>
            </a:r>
            <a:r>
              <a:rPr lang="en-US" sz="2000" dirty="0">
                <a:solidFill>
                  <a:srgbClr val="FF0000"/>
                </a:solidFill>
                <a:latin typeface="Times New Roman" panose="02020603050405020304" pitchFamily="18" charset="0"/>
                <a:cs typeface="Times New Roman" panose="02020603050405020304" pitchFamily="18" charset="0"/>
              </a:rPr>
              <a:t>NOT ABSOLUTE</a:t>
            </a:r>
            <a:r>
              <a:rPr lang="en-US" sz="2000" dirty="0">
                <a:solidFill>
                  <a:srgbClr val="FFFFFF"/>
                </a:solidFill>
                <a:latin typeface="Times New Roman" panose="02020603050405020304" pitchFamily="18" charset="0"/>
                <a:cs typeface="Times New Roman" panose="02020603050405020304" pitchFamily="18" charset="0"/>
              </a:rPr>
              <a:t>-determined by the limitations of endodontic surgical </a:t>
            </a:r>
            <a:r>
              <a:rPr lang="en-US" sz="2000" dirty="0" err="1">
                <a:solidFill>
                  <a:srgbClr val="FFFFFF"/>
                </a:solidFill>
                <a:latin typeface="Times New Roman" panose="02020603050405020304" pitchFamily="18" charset="0"/>
                <a:cs typeface="Times New Roman" panose="02020603050405020304" pitchFamily="18" charset="0"/>
              </a:rPr>
              <a:t>technique,patient’s</a:t>
            </a:r>
            <a:r>
              <a:rPr lang="en-US" sz="2000" dirty="0">
                <a:solidFill>
                  <a:srgbClr val="FFFFFF"/>
                </a:solidFill>
                <a:latin typeface="Times New Roman" panose="02020603050405020304" pitchFamily="18" charset="0"/>
                <a:cs typeface="Times New Roman" panose="02020603050405020304" pitchFamily="18" charset="0"/>
              </a:rPr>
              <a:t> medical condition.</a:t>
            </a:r>
          </a:p>
          <a:p>
            <a:r>
              <a:rPr lang="en-US" sz="2000" b="1" u="sng" dirty="0">
                <a:solidFill>
                  <a:srgbClr val="FF0000"/>
                </a:solidFill>
                <a:latin typeface="Times New Roman" panose="02020603050405020304" pitchFamily="18" charset="0"/>
                <a:cs typeface="Times New Roman" panose="02020603050405020304" pitchFamily="18" charset="0"/>
              </a:rPr>
              <a:t>1.ANATOMIC FACTORS</a:t>
            </a:r>
            <a:r>
              <a:rPr lang="en-US" sz="2000" dirty="0">
                <a:solidFill>
                  <a:srgbClr val="FFFFFF"/>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proximity to neurovascular bundles </a:t>
            </a:r>
            <a:r>
              <a:rPr lang="en-US" sz="2000" dirty="0" err="1">
                <a:solidFill>
                  <a:srgbClr val="FFFFFF"/>
                </a:solidFill>
                <a:latin typeface="Times New Roman" panose="02020603050405020304" pitchFamily="18" charset="0"/>
                <a:cs typeface="Times New Roman" panose="02020603050405020304" pitchFamily="18" charset="0"/>
              </a:rPr>
              <a:t>eg</a:t>
            </a:r>
            <a:r>
              <a:rPr lang="en-US" sz="2000" dirty="0">
                <a:solidFill>
                  <a:srgbClr val="FFFFFF"/>
                </a:solidFill>
                <a:latin typeface="Times New Roman" panose="02020603050405020304" pitchFamily="18" charset="0"/>
                <a:cs typeface="Times New Roman" panose="02020603050405020304" pitchFamily="18" charset="0"/>
              </a:rPr>
              <a:t>-mandibular second </a:t>
            </a:r>
            <a:r>
              <a:rPr lang="en-US" sz="2000" dirty="0" err="1">
                <a:solidFill>
                  <a:srgbClr val="FFFFFF"/>
                </a:solidFill>
                <a:latin typeface="Times New Roman" panose="02020603050405020304" pitchFamily="18" charset="0"/>
                <a:cs typeface="Times New Roman" panose="02020603050405020304" pitchFamily="18" charset="0"/>
              </a:rPr>
              <a:t>premolars,first</a:t>
            </a:r>
            <a:r>
              <a:rPr lang="en-US" sz="2000" dirty="0">
                <a:solidFill>
                  <a:srgbClr val="FFFFFF"/>
                </a:solidFill>
                <a:latin typeface="Times New Roman" panose="02020603050405020304" pitchFamily="18" charset="0"/>
                <a:cs typeface="Times New Roman" panose="02020603050405020304" pitchFamily="18" charset="0"/>
              </a:rPr>
              <a:t> molars. </a:t>
            </a:r>
          </a:p>
          <a:p>
            <a:pPr marL="342900" indent="-342900">
              <a:buFont typeface="Arial" panose="020B0604020202020204"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Second mandibular molar area-buccal plate is </a:t>
            </a:r>
            <a:r>
              <a:rPr lang="en-US" sz="2000" dirty="0" err="1">
                <a:solidFill>
                  <a:srgbClr val="FFFFFF"/>
                </a:solidFill>
                <a:latin typeface="Times New Roman" panose="02020603050405020304" pitchFamily="18" charset="0"/>
                <a:cs typeface="Times New Roman" panose="02020603050405020304" pitchFamily="18" charset="0"/>
              </a:rPr>
              <a:t>thick,roots</a:t>
            </a:r>
            <a:r>
              <a:rPr lang="en-US" sz="2000" dirty="0">
                <a:solidFill>
                  <a:srgbClr val="FFFFFF"/>
                </a:solidFill>
                <a:latin typeface="Times New Roman" panose="02020603050405020304" pitchFamily="18" charset="0"/>
                <a:cs typeface="Times New Roman" panose="02020603050405020304" pitchFamily="18" charset="0"/>
              </a:rPr>
              <a:t> lingually inclined and apices close to mandibular </a:t>
            </a:r>
            <a:r>
              <a:rPr lang="en-US" sz="2000" dirty="0" err="1">
                <a:solidFill>
                  <a:srgbClr val="FFFFFF"/>
                </a:solidFill>
                <a:latin typeface="Times New Roman" panose="02020603050405020304" pitchFamily="18" charset="0"/>
                <a:cs typeface="Times New Roman" panose="02020603050405020304" pitchFamily="18" charset="0"/>
              </a:rPr>
              <a:t>canal.more</a:t>
            </a:r>
            <a:r>
              <a:rPr lang="en-US" sz="2000" dirty="0">
                <a:solidFill>
                  <a:srgbClr val="FFFFFF"/>
                </a:solidFill>
                <a:latin typeface="Times New Roman" panose="02020603050405020304" pitchFamily="18" charset="0"/>
                <a:cs typeface="Times New Roman" panose="02020603050405020304" pitchFamily="18" charset="0"/>
              </a:rPr>
              <a:t> restricted access.</a:t>
            </a:r>
          </a:p>
          <a:p>
            <a:pPr>
              <a:buFont typeface="Arial" pitchFamily="34" charset="0"/>
              <a:buChar char="•"/>
            </a:pPr>
            <a:r>
              <a:rPr lang="en-US" sz="2000" dirty="0">
                <a:solidFill>
                  <a:srgbClr val="FFFFFF"/>
                </a:solidFill>
                <a:latin typeface="Times New Roman" panose="02020603050405020304" pitchFamily="18" charset="0"/>
                <a:cs typeface="Times New Roman" panose="02020603050405020304" pitchFamily="18" charset="0"/>
              </a:rPr>
              <a:t>Proximity to maxillary sinus-maxillary </a:t>
            </a:r>
            <a:r>
              <a:rPr lang="en-US" sz="2000" dirty="0" err="1">
                <a:solidFill>
                  <a:srgbClr val="FFFFFF"/>
                </a:solidFill>
                <a:latin typeface="Times New Roman" panose="02020603050405020304" pitchFamily="18" charset="0"/>
                <a:cs typeface="Times New Roman" panose="02020603050405020304" pitchFamily="18" charset="0"/>
              </a:rPr>
              <a:t>premolars,molars</a:t>
            </a:r>
            <a:r>
              <a:rPr lang="en-US" sz="2000" dirty="0">
                <a:solidFill>
                  <a:srgbClr val="FFFFFF"/>
                </a:solidFill>
                <a:latin typeface="Times New Roman" panose="02020603050405020304" pitchFamily="18" charset="0"/>
                <a:cs typeface="Times New Roman" panose="02020603050405020304" pitchFamily="18" charset="0"/>
              </a:rPr>
              <a:t>.</a:t>
            </a:r>
          </a:p>
          <a:p>
            <a:r>
              <a:rPr lang="en-US" sz="2000" b="1" u="sng" dirty="0">
                <a:solidFill>
                  <a:srgbClr val="FF0000"/>
                </a:solidFill>
                <a:latin typeface="Times New Roman" panose="02020603050405020304" pitchFamily="18" charset="0"/>
                <a:cs typeface="Times New Roman" panose="02020603050405020304" pitchFamily="18" charset="0"/>
              </a:rPr>
              <a:t>2.PERIODONTAL CONSIDERATIONS</a:t>
            </a:r>
            <a:r>
              <a:rPr lang="en-US" sz="2000" dirty="0">
                <a:solidFill>
                  <a:srgbClr val="FFFFFF"/>
                </a:solidFill>
                <a:latin typeface="Times New Roman" panose="02020603050405020304" pitchFamily="18" charset="0"/>
                <a:cs typeface="Times New Roman" panose="02020603050405020304" pitchFamily="18" charset="0"/>
              </a:rPr>
              <a:t>-if tooth has periodontal defects, success of endodontic surgery is compromised(</a:t>
            </a:r>
            <a:r>
              <a:rPr lang="en-US" sz="2000" dirty="0" err="1">
                <a:solidFill>
                  <a:srgbClr val="FFFFFF"/>
                </a:solidFill>
                <a:latin typeface="Times New Roman" panose="02020603050405020304" pitchFamily="18" charset="0"/>
                <a:cs typeface="Times New Roman" panose="02020603050405020304" pitchFamily="18" charset="0"/>
              </a:rPr>
              <a:t>eg.short</a:t>
            </a:r>
            <a:r>
              <a:rPr lang="en-US" sz="2000" dirty="0">
                <a:solidFill>
                  <a:srgbClr val="FFFFFF"/>
                </a:solidFill>
                <a:latin typeface="Times New Roman" panose="02020603050405020304" pitchFamily="18" charset="0"/>
                <a:cs typeface="Times New Roman" panose="02020603050405020304" pitchFamily="18" charset="0"/>
              </a:rPr>
              <a:t> rooted tooth with deep periodontal defect likely to cause </a:t>
            </a:r>
            <a:r>
              <a:rPr lang="en-US" sz="2000" dirty="0" err="1">
                <a:solidFill>
                  <a:srgbClr val="FFFFFF"/>
                </a:solidFill>
                <a:latin typeface="Times New Roman" panose="02020603050405020304" pitchFamily="18" charset="0"/>
                <a:cs typeface="Times New Roman" panose="02020603050405020304" pitchFamily="18" charset="0"/>
              </a:rPr>
              <a:t>endo</a:t>
            </a:r>
            <a:r>
              <a:rPr lang="en-US" sz="2000" dirty="0">
                <a:solidFill>
                  <a:srgbClr val="FFFFFF"/>
                </a:solidFill>
                <a:latin typeface="Times New Roman" panose="02020603050405020304" pitchFamily="18" charset="0"/>
                <a:cs typeface="Times New Roman" panose="02020603050405020304" pitchFamily="18" charset="0"/>
              </a:rPr>
              <a:t>/</a:t>
            </a:r>
            <a:r>
              <a:rPr lang="en-US" sz="2000" dirty="0" err="1">
                <a:solidFill>
                  <a:srgbClr val="FFFFFF"/>
                </a:solidFill>
                <a:latin typeface="Times New Roman" panose="02020603050405020304" pitchFamily="18" charset="0"/>
                <a:cs typeface="Times New Roman" panose="02020603050405020304" pitchFamily="18" charset="0"/>
              </a:rPr>
              <a:t>perio</a:t>
            </a:r>
            <a:r>
              <a:rPr lang="en-US" sz="2000" dirty="0">
                <a:solidFill>
                  <a:srgbClr val="FFFFFF"/>
                </a:solidFill>
                <a:latin typeface="Times New Roman" panose="02020603050405020304" pitchFamily="18" charset="0"/>
                <a:cs typeface="Times New Roman" panose="02020603050405020304" pitchFamily="18" charset="0"/>
              </a:rPr>
              <a:t> communication)</a:t>
            </a:r>
          </a:p>
          <a:p>
            <a:r>
              <a:rPr lang="en-US" sz="2000" b="1" u="sng" dirty="0">
                <a:solidFill>
                  <a:srgbClr val="FF0000"/>
                </a:solidFill>
                <a:latin typeface="Times New Roman" panose="02020603050405020304" pitchFamily="18" charset="0"/>
                <a:cs typeface="Times New Roman" panose="02020603050405020304" pitchFamily="18" charset="0"/>
              </a:rPr>
              <a:t>3.MEDICAL FACTORS</a:t>
            </a:r>
            <a:r>
              <a:rPr lang="en-US" sz="2000" dirty="0">
                <a:solidFill>
                  <a:srgbClr val="FFFFFF"/>
                </a:solidFill>
                <a:latin typeface="Times New Roman" panose="02020603050405020304" pitchFamily="18" charset="0"/>
                <a:cs typeface="Times New Roman" panose="02020603050405020304" pitchFamily="18" charset="0"/>
              </a:rPr>
              <a:t>-patients with </a:t>
            </a:r>
            <a:r>
              <a:rPr lang="en-US" sz="2000" dirty="0" err="1">
                <a:solidFill>
                  <a:srgbClr val="FFFFFF"/>
                </a:solidFill>
                <a:latin typeface="Times New Roman" panose="02020603050405020304" pitchFamily="18" charset="0"/>
                <a:cs typeface="Times New Roman" panose="02020603050405020304" pitchFamily="18" charset="0"/>
              </a:rPr>
              <a:t>leukaemia</a:t>
            </a:r>
            <a:r>
              <a:rPr lang="en-US" sz="2000" dirty="0">
                <a:solidFill>
                  <a:srgbClr val="FFFFFF"/>
                </a:solidFill>
                <a:latin typeface="Times New Roman" panose="02020603050405020304" pitchFamily="18" charset="0"/>
                <a:cs typeface="Times New Roman" panose="02020603050405020304" pitchFamily="18" charset="0"/>
              </a:rPr>
              <a:t> and neutropenia in active </a:t>
            </a:r>
            <a:r>
              <a:rPr lang="en-US" sz="2000" dirty="0" err="1">
                <a:solidFill>
                  <a:srgbClr val="FFFFFF"/>
                </a:solidFill>
                <a:latin typeface="Times New Roman" panose="02020603050405020304" pitchFamily="18" charset="0"/>
                <a:cs typeface="Times New Roman" panose="02020603050405020304" pitchFamily="18" charset="0"/>
              </a:rPr>
              <a:t>state,severly</a:t>
            </a:r>
            <a:r>
              <a:rPr lang="en-US" sz="2000" dirty="0">
                <a:solidFill>
                  <a:srgbClr val="FFFFFF"/>
                </a:solidFill>
                <a:latin typeface="Times New Roman" panose="02020603050405020304" pitchFamily="18" charset="0"/>
                <a:cs typeface="Times New Roman" panose="02020603050405020304" pitchFamily="18" charset="0"/>
              </a:rPr>
              <a:t> diabetic, patient with recent cardiac </a:t>
            </a:r>
            <a:r>
              <a:rPr lang="en-US" sz="2000" dirty="0" err="1">
                <a:solidFill>
                  <a:srgbClr val="FFFFFF"/>
                </a:solidFill>
                <a:latin typeface="Times New Roman" panose="02020603050405020304" pitchFamily="18" charset="0"/>
                <a:cs typeface="Times New Roman" panose="02020603050405020304" pitchFamily="18" charset="0"/>
              </a:rPr>
              <a:t>surgery,cancer</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surgery,older</a:t>
            </a:r>
            <a:r>
              <a:rPr lang="en-US" sz="2000" dirty="0">
                <a:solidFill>
                  <a:srgbClr val="FFFFFF"/>
                </a:solidFill>
                <a:latin typeface="Times New Roman" panose="02020603050405020304" pitchFamily="18" charset="0"/>
                <a:cs typeface="Times New Roman" panose="02020603050405020304" pitchFamily="18" charset="0"/>
              </a:rPr>
              <a:t> ill patients (not for all old patients).</a:t>
            </a:r>
          </a:p>
          <a:p>
            <a:r>
              <a:rPr lang="en-US" sz="2000" b="1" u="sng" dirty="0">
                <a:solidFill>
                  <a:srgbClr val="FF0000"/>
                </a:solidFill>
                <a:latin typeface="Times New Roman" panose="02020603050405020304" pitchFamily="18" charset="0"/>
                <a:cs typeface="Times New Roman" panose="02020603050405020304" pitchFamily="18" charset="0"/>
              </a:rPr>
              <a:t>4.POSTPONEMENT OF SURGERY</a:t>
            </a:r>
            <a:r>
              <a:rPr lang="en-US" sz="2000" dirty="0">
                <a:solidFill>
                  <a:srgbClr val="FFFFFF"/>
                </a:solidFill>
                <a:latin typeface="Times New Roman" panose="02020603050405020304" pitchFamily="18" charset="0"/>
                <a:cs typeface="Times New Roman" panose="02020603050405020304" pitchFamily="18" charset="0"/>
              </a:rPr>
              <a:t>-pt is recovering from </a:t>
            </a:r>
            <a:r>
              <a:rPr lang="en-US" sz="2000" dirty="0" err="1">
                <a:solidFill>
                  <a:srgbClr val="FFFFFF"/>
                </a:solidFill>
                <a:latin typeface="Times New Roman" panose="02020603050405020304" pitchFamily="18" charset="0"/>
                <a:cs typeface="Times New Roman" panose="02020603050405020304" pitchFamily="18" charset="0"/>
              </a:rPr>
              <a:t>MI,taking</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anticoagulants,-consulatation</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necessary,radiation</a:t>
            </a:r>
            <a:r>
              <a:rPr lang="en-US" sz="2000" dirty="0">
                <a:solidFill>
                  <a:srgbClr val="FFFFFF"/>
                </a:solidFill>
                <a:latin typeface="Times New Roman" panose="02020603050405020304" pitchFamily="18" charset="0"/>
                <a:cs typeface="Times New Roman" panose="02020603050405020304" pitchFamily="18" charset="0"/>
              </a:rPr>
              <a:t> treatment of jaw,(chances of </a:t>
            </a:r>
            <a:r>
              <a:rPr lang="en-US" sz="2000" dirty="0" err="1">
                <a:solidFill>
                  <a:srgbClr val="FFFFFF"/>
                </a:solidFill>
                <a:latin typeface="Times New Roman" panose="02020603050405020304" pitchFamily="18" charset="0"/>
                <a:cs typeface="Times New Roman" panose="02020603050405020304" pitchFamily="18" charset="0"/>
              </a:rPr>
              <a:t>osteoradionecrosis</a:t>
            </a:r>
            <a:r>
              <a:rPr lang="en-US" sz="2000" dirty="0">
                <a:solidFill>
                  <a:srgbClr val="FFFFFF"/>
                </a:solidFill>
                <a:latin typeface="Times New Roman" panose="02020603050405020304" pitchFamily="18" charset="0"/>
                <a:cs typeface="Times New Roman" panose="02020603050405020304" pitchFamily="18" charset="0"/>
              </a:rPr>
              <a:t>),in first trimester.</a:t>
            </a:r>
          </a:p>
          <a:p>
            <a:r>
              <a:rPr lang="en-US" sz="2000" b="1" u="sng" dirty="0">
                <a:solidFill>
                  <a:srgbClr val="FF0000"/>
                </a:solidFill>
                <a:latin typeface="Times New Roman" panose="02020603050405020304" pitchFamily="18" charset="0"/>
                <a:cs typeface="Times New Roman" panose="02020603050405020304" pitchFamily="18" charset="0"/>
              </a:rPr>
              <a:t>5.SURGEON’S SKILL&amp;ABILITY</a:t>
            </a:r>
          </a:p>
          <a:p>
            <a:endParaRPr lang="en-US" sz="2000" dirty="0">
              <a:solidFill>
                <a:srgbClr val="FFFFFF"/>
              </a:solidFill>
              <a:latin typeface="Arial Narrow"/>
            </a:endParaRPr>
          </a:p>
        </p:txBody>
      </p:sp>
    </p:spTree>
    <p:extLst>
      <p:ext uri="{BB962C8B-B14F-4D97-AF65-F5344CB8AC3E}">
        <p14:creationId xmlns:p14="http://schemas.microsoft.com/office/powerpoint/2010/main" val="332898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115073" y="310333"/>
            <a:ext cx="7793825" cy="6073711"/>
          </a:xfrm>
          <a:prstGeom prst="rect">
            <a:avLst/>
          </a:prstGeom>
          <a:noFill/>
          <a:ln w="9525">
            <a:noFill/>
            <a:miter lim="800000"/>
            <a:headEnd/>
            <a:tailEnd/>
          </a:ln>
          <a:effectLst/>
        </p:spPr>
      </p:pic>
      <p:sp>
        <p:nvSpPr>
          <p:cNvPr id="3" name="Rounded Rectangle 2"/>
          <p:cNvSpPr/>
          <p:nvPr/>
        </p:nvSpPr>
        <p:spPr>
          <a:xfrm>
            <a:off x="1290083" y="5666874"/>
            <a:ext cx="9380636" cy="9745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dirty="0">
              <a:solidFill>
                <a:srgbClr val="002060"/>
              </a:solidFill>
              <a:latin typeface="Arial Narrow"/>
            </a:endParaRPr>
          </a:p>
          <a:p>
            <a:pPr algn="ctr"/>
            <a:r>
              <a:rPr lang="en-US" sz="1400" b="1" dirty="0">
                <a:solidFill>
                  <a:srgbClr val="002060"/>
                </a:solidFill>
                <a:latin typeface="Arial Narrow"/>
              </a:rPr>
              <a:t>Class A, B and C present no significant treatment problems, and the conditions do not adversely affect treatment outcomes.  </a:t>
            </a:r>
          </a:p>
          <a:p>
            <a:pPr algn="ctr"/>
            <a:r>
              <a:rPr lang="en-US" sz="1400" b="1" dirty="0">
                <a:solidFill>
                  <a:srgbClr val="002060"/>
                </a:solidFill>
                <a:latin typeface="Arial Narrow"/>
              </a:rPr>
              <a:t>However, class D, E and F present serious difficulties and require not only endodontic microsurgical techniques but also current periodontal surgical techniques (e.g., the membrane barrier technique). </a:t>
            </a:r>
          </a:p>
          <a:p>
            <a:pPr algn="ctr"/>
            <a:endParaRPr lang="en-GB" sz="1400" b="1" dirty="0">
              <a:solidFill>
                <a:srgbClr val="002060"/>
              </a:solidFill>
              <a:latin typeface="Arial Narrow"/>
            </a:endParaRPr>
          </a:p>
        </p:txBody>
      </p:sp>
      <p:sp>
        <p:nvSpPr>
          <p:cNvPr id="4" name="Rectangle 3"/>
          <p:cNvSpPr/>
          <p:nvPr/>
        </p:nvSpPr>
        <p:spPr>
          <a:xfrm>
            <a:off x="2518093" y="6627168"/>
            <a:ext cx="7936588" cy="230832"/>
          </a:xfrm>
          <a:prstGeom prst="rect">
            <a:avLst/>
          </a:prstGeom>
        </p:spPr>
        <p:txBody>
          <a:bodyPr wrap="square">
            <a:spAutoFit/>
          </a:bodyPr>
          <a:lstStyle/>
          <a:p>
            <a:r>
              <a:rPr lang="en-GB" sz="900" dirty="0">
                <a:solidFill>
                  <a:srgbClr val="FFFFFF"/>
                </a:solidFill>
                <a:latin typeface="Arial Narrow"/>
              </a:rPr>
              <a:t>Ref- Kim S, </a:t>
            </a:r>
            <a:r>
              <a:rPr lang="en-GB" sz="900" dirty="0" err="1">
                <a:solidFill>
                  <a:srgbClr val="FFFFFF"/>
                </a:solidFill>
                <a:latin typeface="Arial Narrow"/>
              </a:rPr>
              <a:t>Kratchman</a:t>
            </a:r>
            <a:r>
              <a:rPr lang="en-GB" sz="900" dirty="0">
                <a:solidFill>
                  <a:srgbClr val="FFFFFF"/>
                </a:solidFill>
                <a:latin typeface="Arial Narrow"/>
              </a:rPr>
              <a:t> S. Modern endodontic surgery concepts and practice: a review. Journal of </a:t>
            </a:r>
            <a:r>
              <a:rPr lang="en-GB" sz="900" dirty="0" err="1">
                <a:solidFill>
                  <a:srgbClr val="FFFFFF"/>
                </a:solidFill>
                <a:latin typeface="Arial Narrow"/>
              </a:rPr>
              <a:t>endodontics</a:t>
            </a:r>
            <a:r>
              <a:rPr lang="en-GB" sz="900" dirty="0">
                <a:solidFill>
                  <a:srgbClr val="FFFFFF"/>
                </a:solidFill>
                <a:latin typeface="Arial Narrow"/>
              </a:rPr>
              <a:t>. 2006 Jul 1;32(7):601-23.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C000"/>
                </a:solidFill>
              </a:rPr>
              <a:t>Anatomic Considerations</a:t>
            </a:r>
          </a:p>
        </p:txBody>
      </p:sp>
      <p:sp>
        <p:nvSpPr>
          <p:cNvPr id="3" name="Content Placeholder 2"/>
          <p:cNvSpPr>
            <a:spLocks noGrp="1"/>
          </p:cNvSpPr>
          <p:nvPr>
            <p:ph sz="quarter" idx="4294967295"/>
          </p:nvPr>
        </p:nvSpPr>
        <p:spPr>
          <a:xfrm>
            <a:off x="1206765" y="1669938"/>
            <a:ext cx="9361685" cy="4296456"/>
          </a:xfrm>
          <a:prstGeom prst="rect">
            <a:avLst/>
          </a:prstGeom>
        </p:spPr>
        <p:txBody>
          <a:bodyPr>
            <a:normAutofit/>
          </a:bodyPr>
          <a:lstStyle/>
          <a:p>
            <a:r>
              <a:rPr lang="en-IN" sz="2400" dirty="0">
                <a:latin typeface="Times New Roman" panose="02020603050405020304" pitchFamily="18" charset="0"/>
                <a:cs typeface="Times New Roman" panose="02020603050405020304" pitchFamily="18" charset="0"/>
              </a:rPr>
              <a:t>Evaluating the </a:t>
            </a:r>
            <a:r>
              <a:rPr lang="en-IN" sz="2400" dirty="0">
                <a:solidFill>
                  <a:srgbClr val="00B0F0"/>
                </a:solidFill>
                <a:latin typeface="Times New Roman" panose="02020603050405020304" pitchFamily="18" charset="0"/>
                <a:cs typeface="Times New Roman" panose="02020603050405020304" pitchFamily="18" charset="0"/>
              </a:rPr>
              <a:t>access</a:t>
            </a:r>
            <a:r>
              <a:rPr lang="en-IN" sz="2400" dirty="0">
                <a:latin typeface="Times New Roman" panose="02020603050405020304" pitchFamily="18" charset="0"/>
                <a:cs typeface="Times New Roman" panose="02020603050405020304" pitchFamily="18" charset="0"/>
              </a:rPr>
              <a:t> to the surgical site is one of the most important steps in case selection for periradicular surgery.</a:t>
            </a:r>
          </a:p>
        </p:txBody>
      </p:sp>
      <p:sp>
        <p:nvSpPr>
          <p:cNvPr id="4" name="TextBox 3"/>
          <p:cNvSpPr txBox="1"/>
          <p:nvPr/>
        </p:nvSpPr>
        <p:spPr>
          <a:xfrm>
            <a:off x="7953388" y="5929331"/>
            <a:ext cx="2103326" cy="246221"/>
          </a:xfrm>
          <a:prstGeom prst="rect">
            <a:avLst/>
          </a:prstGeom>
          <a:noFill/>
        </p:spPr>
        <p:txBody>
          <a:bodyPr wrap="square" rtlCol="0">
            <a:spAutoFit/>
          </a:bodyPr>
          <a:lstStyle/>
          <a:p>
            <a:r>
              <a:rPr lang="en-US" sz="1000" dirty="0">
                <a:solidFill>
                  <a:srgbClr val="FF0000"/>
                </a:solidFill>
                <a:latin typeface="Arial Narrow"/>
              </a:rPr>
              <a:t>Cohen 12</a:t>
            </a:r>
            <a:r>
              <a:rPr lang="en-US" sz="1000" baseline="30000" dirty="0">
                <a:solidFill>
                  <a:srgbClr val="FF0000"/>
                </a:solidFill>
                <a:latin typeface="Arial Narrow"/>
              </a:rPr>
              <a:t>th</a:t>
            </a:r>
            <a:r>
              <a:rPr lang="en-US" sz="1000" dirty="0">
                <a:solidFill>
                  <a:srgbClr val="FF0000"/>
                </a:solidFill>
                <a:latin typeface="Arial Narrow"/>
              </a:rPr>
              <a:t> edition</a:t>
            </a:r>
          </a:p>
        </p:txBody>
      </p:sp>
    </p:spTree>
    <p:extLst>
      <p:ext uri="{BB962C8B-B14F-4D97-AF65-F5344CB8AC3E}">
        <p14:creationId xmlns:p14="http://schemas.microsoft.com/office/powerpoint/2010/main" val="321518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40" y="0"/>
            <a:ext cx="9985798" cy="654032"/>
          </a:xfrm>
        </p:spPr>
        <p:txBody>
          <a:bodyPr/>
          <a:lstStyle/>
          <a:p>
            <a:r>
              <a:rPr lang="en-IN" b="1" i="1" dirty="0">
                <a:solidFill>
                  <a:srgbClr val="FFC000"/>
                </a:solidFill>
              </a:rPr>
              <a:t>Posterior Mandible</a:t>
            </a:r>
            <a:endParaRPr lang="en-GB" dirty="0"/>
          </a:p>
        </p:txBody>
      </p:sp>
      <p:sp>
        <p:nvSpPr>
          <p:cNvPr id="4" name="Rectangle 3"/>
          <p:cNvSpPr/>
          <p:nvPr/>
        </p:nvSpPr>
        <p:spPr>
          <a:xfrm>
            <a:off x="334963" y="2357430"/>
            <a:ext cx="3000396" cy="3786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GB" b="1" dirty="0">
                <a:solidFill>
                  <a:srgbClr val="FF0000"/>
                </a:solidFill>
                <a:latin typeface="Arial Narrow"/>
              </a:rPr>
              <a:t>The depth of the vestibular fornix </a:t>
            </a:r>
            <a:r>
              <a:rPr lang="en-GB" dirty="0">
                <a:solidFill>
                  <a:srgbClr val="000000"/>
                </a:solidFill>
                <a:latin typeface="Arial Narrow"/>
              </a:rPr>
              <a:t>generally is a good predictor of the possible difficulty involved in obtaining surgical access to the </a:t>
            </a:r>
            <a:r>
              <a:rPr lang="en-GB" dirty="0" err="1">
                <a:solidFill>
                  <a:srgbClr val="000000"/>
                </a:solidFill>
                <a:latin typeface="Arial Narrow"/>
              </a:rPr>
              <a:t>mandibular</a:t>
            </a:r>
            <a:r>
              <a:rPr lang="en-GB" dirty="0">
                <a:solidFill>
                  <a:srgbClr val="000000"/>
                </a:solidFill>
                <a:latin typeface="Arial Narrow"/>
              </a:rPr>
              <a:t> posterior teeth. A shallow vestibule usually  portends thicker alveolar bone and more difficult access to the root end.</a:t>
            </a:r>
            <a:endParaRPr lang="en-IN" dirty="0">
              <a:solidFill>
                <a:srgbClr val="000000"/>
              </a:solidFill>
              <a:latin typeface="Times New Roman"/>
              <a:cs typeface="Times New Roman"/>
            </a:endParaRPr>
          </a:p>
          <a:p>
            <a:pPr algn="ctr"/>
            <a:endParaRPr lang="en-GB" dirty="0">
              <a:solidFill>
                <a:srgbClr val="000000"/>
              </a:solidFill>
              <a:latin typeface="Arial Narrow"/>
            </a:endParaRPr>
          </a:p>
        </p:txBody>
      </p:sp>
      <p:sp>
        <p:nvSpPr>
          <p:cNvPr id="5" name="Rectangle 4"/>
          <p:cNvSpPr/>
          <p:nvPr/>
        </p:nvSpPr>
        <p:spPr>
          <a:xfrm>
            <a:off x="3524232" y="2428868"/>
            <a:ext cx="6286544" cy="3744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GB" dirty="0">
                <a:solidFill>
                  <a:srgbClr val="000000"/>
                </a:solidFill>
                <a:latin typeface="Arial Narrow"/>
              </a:rPr>
              <a:t>In the </a:t>
            </a:r>
            <a:r>
              <a:rPr lang="en-GB" dirty="0" err="1">
                <a:solidFill>
                  <a:srgbClr val="000000"/>
                </a:solidFill>
                <a:latin typeface="Arial Narrow"/>
              </a:rPr>
              <a:t>buccolingual</a:t>
            </a:r>
            <a:r>
              <a:rPr lang="en-GB" dirty="0">
                <a:solidFill>
                  <a:srgbClr val="000000"/>
                </a:solidFill>
                <a:latin typeface="Arial Narrow"/>
              </a:rPr>
              <a:t> dimension</a:t>
            </a:r>
            <a:r>
              <a:rPr lang="en-GB" b="1" dirty="0">
                <a:solidFill>
                  <a:srgbClr val="92D050"/>
                </a:solidFill>
                <a:latin typeface="Arial Narrow"/>
              </a:rPr>
              <a:t>, </a:t>
            </a:r>
            <a:r>
              <a:rPr lang="en-GB" b="1" dirty="0">
                <a:solidFill>
                  <a:srgbClr val="FF0000"/>
                </a:solidFill>
                <a:latin typeface="Arial Narrow"/>
              </a:rPr>
              <a:t>the </a:t>
            </a:r>
            <a:r>
              <a:rPr lang="en-GB" b="1" dirty="0" err="1">
                <a:solidFill>
                  <a:srgbClr val="FF0000"/>
                </a:solidFill>
                <a:latin typeface="Arial Narrow"/>
              </a:rPr>
              <a:t>mandibular</a:t>
            </a:r>
            <a:r>
              <a:rPr lang="en-GB" b="1" dirty="0">
                <a:solidFill>
                  <a:srgbClr val="FF0000"/>
                </a:solidFill>
                <a:latin typeface="Arial Narrow"/>
              </a:rPr>
              <a:t> canal  </a:t>
            </a:r>
            <a:r>
              <a:rPr lang="en-US" dirty="0">
                <a:solidFill>
                  <a:srgbClr val="000000"/>
                </a:solidFill>
                <a:latin typeface="Times New Roman"/>
                <a:cs typeface="Times New Roman"/>
              </a:rPr>
              <a:t>follows a curving pathway from the </a:t>
            </a:r>
            <a:r>
              <a:rPr lang="en-US" dirty="0" err="1">
                <a:solidFill>
                  <a:srgbClr val="000000"/>
                </a:solidFill>
                <a:latin typeface="Times New Roman"/>
                <a:cs typeface="Times New Roman"/>
              </a:rPr>
              <a:t>buccal</a:t>
            </a:r>
            <a:r>
              <a:rPr lang="en-US" dirty="0">
                <a:solidFill>
                  <a:srgbClr val="000000"/>
                </a:solidFill>
                <a:latin typeface="Times New Roman"/>
                <a:cs typeface="Times New Roman"/>
              </a:rPr>
              <a:t> half of the mandible near the distal root of the second molar to the lingual half of the mandible near the first molar, then curving back to the </a:t>
            </a:r>
            <a:r>
              <a:rPr lang="en-US" dirty="0" err="1">
                <a:solidFill>
                  <a:srgbClr val="000000"/>
                </a:solidFill>
                <a:latin typeface="Times New Roman"/>
                <a:cs typeface="Times New Roman"/>
              </a:rPr>
              <a:t>buccal</a:t>
            </a:r>
            <a:r>
              <a:rPr lang="en-US" dirty="0">
                <a:solidFill>
                  <a:srgbClr val="000000"/>
                </a:solidFill>
                <a:latin typeface="Times New Roman"/>
                <a:cs typeface="Times New Roman"/>
              </a:rPr>
              <a:t> near the second premolar as it exits the mental foramen</a:t>
            </a:r>
          </a:p>
          <a:p>
            <a:pPr algn="just"/>
            <a:endParaRPr lang="en-US" dirty="0">
              <a:solidFill>
                <a:srgbClr val="000000"/>
              </a:solidFill>
              <a:latin typeface="Times New Roman"/>
              <a:cs typeface="Times New Roman"/>
            </a:endParaRPr>
          </a:p>
          <a:p>
            <a:pPr algn="just"/>
            <a:r>
              <a:rPr lang="en-US" dirty="0">
                <a:solidFill>
                  <a:srgbClr val="000000"/>
                </a:solidFill>
                <a:latin typeface="Times New Roman"/>
                <a:cs typeface="Times New Roman"/>
              </a:rPr>
              <a:t>The average vertical distance from the superior border of the canal to the distal root apex of </a:t>
            </a:r>
            <a:r>
              <a:rPr lang="en-US" dirty="0" err="1">
                <a:solidFill>
                  <a:srgbClr val="000000"/>
                </a:solidFill>
                <a:latin typeface="Times New Roman"/>
                <a:cs typeface="Times New Roman"/>
              </a:rPr>
              <a:t>mandibular</a:t>
            </a:r>
            <a:r>
              <a:rPr lang="en-US" dirty="0">
                <a:solidFill>
                  <a:srgbClr val="000000"/>
                </a:solidFill>
                <a:latin typeface="Times New Roman"/>
                <a:cs typeface="Times New Roman"/>
              </a:rPr>
              <a:t> second molar is approx 3.5mm and increases gradually to approx 6.2mm for first molar and 4.7mm for sec </a:t>
            </a:r>
            <a:r>
              <a:rPr lang="en-US" dirty="0" err="1">
                <a:solidFill>
                  <a:srgbClr val="000000"/>
                </a:solidFill>
                <a:latin typeface="Times New Roman"/>
                <a:cs typeface="Times New Roman"/>
              </a:rPr>
              <a:t>premolar.This</a:t>
            </a:r>
            <a:r>
              <a:rPr lang="en-US" dirty="0">
                <a:solidFill>
                  <a:srgbClr val="000000"/>
                </a:solidFill>
                <a:latin typeface="Times New Roman"/>
                <a:cs typeface="Times New Roman"/>
              </a:rPr>
              <a:t> relationship typically provides a greater margin of safety for surgery on the </a:t>
            </a:r>
            <a:r>
              <a:rPr lang="en-US" dirty="0" err="1">
                <a:solidFill>
                  <a:srgbClr val="000000"/>
                </a:solidFill>
                <a:latin typeface="Times New Roman"/>
                <a:cs typeface="Times New Roman"/>
              </a:rPr>
              <a:t>mandibular</a:t>
            </a:r>
            <a:r>
              <a:rPr lang="en-US" dirty="0">
                <a:solidFill>
                  <a:srgbClr val="000000"/>
                </a:solidFill>
                <a:latin typeface="Times New Roman"/>
                <a:cs typeface="Times New Roman"/>
              </a:rPr>
              <a:t> first molar compared with the second premolar and especially the second molar.</a:t>
            </a:r>
          </a:p>
        </p:txBody>
      </p:sp>
      <p:sp>
        <p:nvSpPr>
          <p:cNvPr id="7" name="Rectangle 6"/>
          <p:cNvSpPr/>
          <p:nvPr/>
        </p:nvSpPr>
        <p:spPr>
          <a:xfrm>
            <a:off x="5524496" y="6045470"/>
            <a:ext cx="5759450" cy="773994"/>
          </a:xfrm>
          <a:prstGeom prst="rect">
            <a:avLst/>
          </a:prstGeom>
        </p:spPr>
        <p:txBody>
          <a:bodyPr>
            <a:spAutoFit/>
          </a:bodyPr>
          <a:lstStyle/>
          <a:p>
            <a:pPr algn="just">
              <a:lnSpc>
                <a:spcPct val="130000"/>
              </a:lnSpc>
            </a:pPr>
            <a:r>
              <a:rPr lang="en-US" dirty="0">
                <a:solidFill>
                  <a:srgbClr val="DC9E1F">
                    <a:lumMod val="90000"/>
                  </a:srgbClr>
                </a:solidFill>
                <a:latin typeface="Arial Narrow"/>
              </a:rPr>
              <a:t>Relationship between the apices of the lower molars and </a:t>
            </a:r>
            <a:r>
              <a:rPr lang="en-US" dirty="0" err="1">
                <a:solidFill>
                  <a:srgbClr val="DC9E1F">
                    <a:lumMod val="90000"/>
                  </a:srgbClr>
                </a:solidFill>
                <a:latin typeface="Arial Narrow"/>
              </a:rPr>
              <a:t>mandibular</a:t>
            </a:r>
            <a:r>
              <a:rPr lang="en-US" dirty="0">
                <a:solidFill>
                  <a:srgbClr val="DC9E1F">
                    <a:lumMod val="90000"/>
                  </a:srgbClr>
                </a:solidFill>
                <a:latin typeface="Arial Narrow"/>
              </a:rPr>
              <a:t> canal-a radiographic study M. M. </a:t>
            </a:r>
            <a:r>
              <a:rPr lang="en-US" dirty="0" err="1">
                <a:solidFill>
                  <a:srgbClr val="DC9E1F">
                    <a:lumMod val="90000"/>
                  </a:srgbClr>
                </a:solidFill>
                <a:latin typeface="Arial Narrow"/>
              </a:rPr>
              <a:t>Littner</a:t>
            </a:r>
            <a:r>
              <a:rPr lang="en-US" dirty="0">
                <a:solidFill>
                  <a:srgbClr val="DC9E1F">
                    <a:lumMod val="90000"/>
                  </a:srgbClr>
                </a:solidFill>
                <a:latin typeface="Arial Narrow"/>
              </a:rPr>
              <a:t>, D.M.D.,* </a:t>
            </a:r>
          </a:p>
        </p:txBody>
      </p:sp>
      <p:sp>
        <p:nvSpPr>
          <p:cNvPr id="8" name="Rectangle 7"/>
          <p:cNvSpPr/>
          <p:nvPr/>
        </p:nvSpPr>
        <p:spPr>
          <a:xfrm>
            <a:off x="334963" y="1285861"/>
            <a:ext cx="10072758" cy="1136721"/>
          </a:xfrm>
          <a:prstGeom prst="rect">
            <a:avLst/>
          </a:prstGeom>
        </p:spPr>
        <p:txBody>
          <a:bodyPr wrap="square">
            <a:spAutoFit/>
          </a:bodyPr>
          <a:lstStyle/>
          <a:p>
            <a:pPr algn="just">
              <a:lnSpc>
                <a:spcPct val="130000"/>
              </a:lnSpc>
            </a:pPr>
            <a:r>
              <a:rPr lang="en-IN" dirty="0">
                <a:solidFill>
                  <a:srgbClr val="FFFFFF"/>
                </a:solidFill>
                <a:latin typeface="Times New Roman"/>
                <a:cs typeface="Times New Roman"/>
              </a:rPr>
              <a:t>The primary anatomic structure of concern in the posterior mandible is the</a:t>
            </a:r>
          </a:p>
          <a:p>
            <a:pPr algn="just">
              <a:lnSpc>
                <a:spcPct val="130000"/>
              </a:lnSpc>
            </a:pPr>
            <a:r>
              <a:rPr lang="en-IN" dirty="0">
                <a:solidFill>
                  <a:srgbClr val="FFFFFF"/>
                </a:solidFill>
                <a:latin typeface="Times New Roman"/>
                <a:cs typeface="Times New Roman"/>
              </a:rPr>
              <a:t> </a:t>
            </a:r>
            <a:r>
              <a:rPr lang="en-IN" b="1" dirty="0">
                <a:solidFill>
                  <a:srgbClr val="00B0F0"/>
                </a:solidFill>
                <a:latin typeface="Times New Roman"/>
                <a:cs typeface="Times New Roman"/>
              </a:rPr>
              <a:t>neurovascular bundle</a:t>
            </a:r>
            <a:r>
              <a:rPr lang="en-IN" dirty="0">
                <a:solidFill>
                  <a:srgbClr val="00B0F0"/>
                </a:solidFill>
                <a:latin typeface="Times New Roman"/>
                <a:cs typeface="Times New Roman"/>
              </a:rPr>
              <a:t> </a:t>
            </a:r>
            <a:r>
              <a:rPr lang="en-IN" dirty="0">
                <a:solidFill>
                  <a:srgbClr val="FFFFFF"/>
                </a:solidFill>
                <a:latin typeface="Times New Roman"/>
                <a:cs typeface="Times New Roman"/>
              </a:rPr>
              <a:t>that courses through the </a:t>
            </a:r>
            <a:r>
              <a:rPr lang="en-IN" dirty="0" err="1">
                <a:solidFill>
                  <a:srgbClr val="FFFFFF"/>
                </a:solidFill>
                <a:latin typeface="Times New Roman"/>
                <a:cs typeface="Times New Roman"/>
              </a:rPr>
              <a:t>mandibular</a:t>
            </a:r>
            <a:r>
              <a:rPr lang="en-IN" dirty="0">
                <a:solidFill>
                  <a:srgbClr val="FFFFFF"/>
                </a:solidFill>
                <a:latin typeface="Times New Roman"/>
                <a:cs typeface="Times New Roman"/>
              </a:rPr>
              <a:t> canal and exits through the </a:t>
            </a:r>
          </a:p>
          <a:p>
            <a:pPr algn="just">
              <a:lnSpc>
                <a:spcPct val="130000"/>
              </a:lnSpc>
            </a:pPr>
            <a:r>
              <a:rPr lang="en-IN" dirty="0">
                <a:solidFill>
                  <a:srgbClr val="FFFFFF"/>
                </a:solidFill>
                <a:latin typeface="Times New Roman"/>
                <a:cs typeface="Times New Roman"/>
              </a:rPr>
              <a:t>mental foramen.</a:t>
            </a:r>
          </a:p>
        </p:txBody>
      </p:sp>
      <p:pic>
        <p:nvPicPr>
          <p:cNvPr id="9" name="Picture 8">
            <a:extLst>
              <a:ext uri="{FF2B5EF4-FFF2-40B4-BE49-F238E27FC236}">
                <a16:creationId xmlns:a16="http://schemas.microsoft.com/office/drawing/2014/main" id="{891C4C3A-7E2A-4621-856F-2902EDF047BD}"/>
              </a:ext>
            </a:extLst>
          </p:cNvPr>
          <p:cNvPicPr>
            <a:picLocks noChangeAspect="1"/>
          </p:cNvPicPr>
          <p:nvPr/>
        </p:nvPicPr>
        <p:blipFill rotWithShape="1">
          <a:blip r:embed="rId2"/>
          <a:srcRect l="50000" t="15513" r="24511" b="16943"/>
          <a:stretch/>
        </p:blipFill>
        <p:spPr>
          <a:xfrm>
            <a:off x="9810776" y="0"/>
            <a:ext cx="2046262" cy="3225912"/>
          </a:xfrm>
          <a:prstGeom prst="rect">
            <a:avLst/>
          </a:prstGeom>
        </p:spPr>
      </p:pic>
    </p:spTree>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3787</Words>
  <Application>Microsoft Office PowerPoint</Application>
  <PresentationFormat>Widescreen</PresentationFormat>
  <Paragraphs>260</Paragraphs>
  <Slides>30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AdvPS7C10</vt:lpstr>
      <vt:lpstr>AdvPS7C84</vt:lpstr>
      <vt:lpstr>AdvPSFT-C</vt:lpstr>
      <vt:lpstr>Algerian</vt:lpstr>
      <vt:lpstr>Arial</vt:lpstr>
      <vt:lpstr>Arial Narrow</vt:lpstr>
      <vt:lpstr>Arial Rounded MT Bold</vt:lpstr>
      <vt:lpstr>Book Antiqua</vt:lpstr>
      <vt:lpstr>Calibri</vt:lpstr>
      <vt:lpstr>MyriadPro-Bold</vt:lpstr>
      <vt:lpstr>Times New Roman</vt:lpstr>
      <vt:lpstr>WarnockPro-Regular</vt:lpstr>
      <vt:lpstr>Wingdings</vt:lpstr>
      <vt:lpstr>Horizon</vt:lpstr>
      <vt:lpstr>PowerPoint Presentation</vt:lpstr>
      <vt:lpstr>Specific learning Objectives </vt:lpstr>
      <vt:lpstr>TABLE OF CONTENTs</vt:lpstr>
      <vt:lpstr>PowerPoint Presentation</vt:lpstr>
      <vt:lpstr>PowerPoint Presentation</vt:lpstr>
      <vt:lpstr>PowerPoint Presentation</vt:lpstr>
      <vt:lpstr>PowerPoint Presentation</vt:lpstr>
      <vt:lpstr>Anatomic Considerations</vt:lpstr>
      <vt:lpstr>Posterior Mandible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Posterior Maxilla</vt:lpstr>
      <vt:lpstr>PowerPoint Presentation</vt:lpstr>
      <vt:lpstr>PowerPoint Presentation</vt:lpstr>
      <vt:lpstr>PowerPoint Presentation</vt:lpstr>
      <vt:lpstr>Anterior Maxilla and Mandible</vt:lpstr>
      <vt:lpstr>Patient Preparation for Surgery</vt:lpstr>
      <vt:lpstr>Premedication: NSAIDs, Antibiotics, Chlorhexidine, and Conscious Sedation</vt:lpstr>
      <vt:lpstr>PowerPoint Presentation</vt:lpstr>
      <vt:lpstr>TAKE HOME MESSEGE/ FOR THE TOPIC COVERED (SUMMARY)  </vt:lpstr>
      <vt:lpstr>Question &amp; Answer Session</vt:lpstr>
      <vt:lpstr>REFERENCES  NAME OF THE BOOK WITH EDITION AND PAGE NUMBERS   ARTICLE ARE TO BE MENTIONED IF NEEDED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creator>Monika Vidhani</dc:creator>
  <cp:lastModifiedBy>Monika Vidhani</cp:lastModifiedBy>
  <cp:revision>3</cp:revision>
  <dcterms:created xsi:type="dcterms:W3CDTF">2023-04-17T08:35:59Z</dcterms:created>
  <dcterms:modified xsi:type="dcterms:W3CDTF">2023-04-18T03:57:32Z</dcterms:modified>
</cp:coreProperties>
</file>